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0"/>
  </p:sldMasterIdLst>
  <p:notesMasterIdLst>
    <p:notesMasterId r:id="rId26"/>
  </p:notesMasterIdLst>
  <p:sldIdLst>
    <p:sldId id="256" r:id="rId11"/>
    <p:sldId id="257" r:id="rId12"/>
    <p:sldId id="258" r:id="rId13"/>
    <p:sldId id="268" r:id="rId14"/>
    <p:sldId id="260" r:id="rId15"/>
    <p:sldId id="265" r:id="rId16"/>
    <p:sldId id="261" r:id="rId17"/>
    <p:sldId id="275" r:id="rId18"/>
    <p:sldId id="277" r:id="rId19"/>
    <p:sldId id="278" r:id="rId20"/>
    <p:sldId id="274" r:id="rId21"/>
    <p:sldId id="273" r:id="rId22"/>
    <p:sldId id="266" r:id="rId23"/>
    <p:sldId id="270" r:id="rId24"/>
    <p:sldId id="271" r:id="rId25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9AC64-E0B8-E152-5C14-B4E7D68ECFC7}" name="Trine Abild" initials="TA" userId="S::TAD@ramboll.com::7fef6256-38ec-4f3d-bd91-c4312491dec2" providerId="AD"/>
  <p188:author id="{81FFB480-9883-5076-5F79-29E3BF50DB02}" name="Malene Skouboe. MALE" initials="MSM" userId="S::male@esbjerg.dk::dbd313eb-a2cf-48ac-906b-9a38a6e1e442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527"/>
    <a:srgbClr val="CBD2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8EF30B1-BE46-430B-81E0-E588FACBA4DD}" v="5" dt="2023-11-27T14:23:28.1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7440" autoAdjust="0"/>
  </p:normalViewPr>
  <p:slideViewPr>
    <p:cSldViewPr snapToGrid="0">
      <p:cViewPr varScale="1">
        <p:scale>
          <a:sx n="110" d="100"/>
          <a:sy n="110" d="100"/>
        </p:scale>
        <p:origin x="438" y="10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customXml" Target="../customXml/item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viewProps" Target="viewProps.xml"/><Relationship Id="rId10" Type="http://schemas.openxmlformats.org/officeDocument/2006/relationships/slideMaster" Target="slideMasters/slideMaster1.xml"/><Relationship Id="rId19" Type="http://schemas.openxmlformats.org/officeDocument/2006/relationships/slide" Target="slides/slide9.xml"/><Relationship Id="rId31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Abild" userId="7fef6256-38ec-4f3d-bd91-c4312491dec2" providerId="ADAL" clId="{B8EF30B1-BE46-430B-81E0-E588FACBA4DD}"/>
    <pc:docChg chg="custSel modSld">
      <pc:chgData name="Trine Abild" userId="7fef6256-38ec-4f3d-bd91-c4312491dec2" providerId="ADAL" clId="{B8EF30B1-BE46-430B-81E0-E588FACBA4DD}" dt="2023-11-30T08:32:14.291" v="180" actId="6549"/>
      <pc:docMkLst>
        <pc:docMk/>
      </pc:docMkLst>
      <pc:sldChg chg="addSp modSp">
        <pc:chgData name="Trine Abild" userId="7fef6256-38ec-4f3d-bd91-c4312491dec2" providerId="ADAL" clId="{B8EF30B1-BE46-430B-81E0-E588FACBA4DD}" dt="2023-11-27T14:23:28.165" v="168"/>
        <pc:sldMkLst>
          <pc:docMk/>
          <pc:sldMk cId="1681472086" sldId="261"/>
        </pc:sldMkLst>
        <pc:spChg chg="add mod">
          <ac:chgData name="Trine Abild" userId="7fef6256-38ec-4f3d-bd91-c4312491dec2" providerId="ADAL" clId="{B8EF30B1-BE46-430B-81E0-E588FACBA4DD}" dt="2023-11-27T14:23:28.165" v="168"/>
          <ac:spMkLst>
            <pc:docMk/>
            <pc:sldMk cId="1681472086" sldId="261"/>
            <ac:spMk id="5" creationId="{6DC56CFD-FB17-E476-8FAB-9B69AA9033EA}"/>
          </ac:spMkLst>
        </pc:spChg>
      </pc:sldChg>
      <pc:sldChg chg="addSp modSp mod">
        <pc:chgData name="Trine Abild" userId="7fef6256-38ec-4f3d-bd91-c4312491dec2" providerId="ADAL" clId="{B8EF30B1-BE46-430B-81E0-E588FACBA4DD}" dt="2023-11-27T14:23:21.403" v="167" actId="1076"/>
        <pc:sldMkLst>
          <pc:docMk/>
          <pc:sldMk cId="1702571608" sldId="265"/>
        </pc:sldMkLst>
        <pc:spChg chg="add mod">
          <ac:chgData name="Trine Abild" userId="7fef6256-38ec-4f3d-bd91-c4312491dec2" providerId="ADAL" clId="{B8EF30B1-BE46-430B-81E0-E588FACBA4DD}" dt="2023-11-27T14:23:21.403" v="167" actId="1076"/>
          <ac:spMkLst>
            <pc:docMk/>
            <pc:sldMk cId="1702571608" sldId="265"/>
            <ac:spMk id="5" creationId="{3F3707BD-FB23-155D-676F-54A23DDFCD64}"/>
          </ac:spMkLst>
        </pc:spChg>
      </pc:sldChg>
      <pc:sldChg chg="modSp mod">
        <pc:chgData name="Trine Abild" userId="7fef6256-38ec-4f3d-bd91-c4312491dec2" providerId="ADAL" clId="{B8EF30B1-BE46-430B-81E0-E588FACBA4DD}" dt="2023-11-30T08:32:14.291" v="180" actId="6549"/>
        <pc:sldMkLst>
          <pc:docMk/>
          <pc:sldMk cId="1703621830" sldId="268"/>
        </pc:sldMkLst>
        <pc:spChg chg="mod">
          <ac:chgData name="Trine Abild" userId="7fef6256-38ec-4f3d-bd91-c4312491dec2" providerId="ADAL" clId="{B8EF30B1-BE46-430B-81E0-E588FACBA4DD}" dt="2023-11-30T08:32:14.291" v="180" actId="6549"/>
          <ac:spMkLst>
            <pc:docMk/>
            <pc:sldMk cId="1703621830" sldId="268"/>
            <ac:spMk id="20" creationId="{217EDC12-3281-B1F0-7CA7-D7CCD360445A}"/>
          </ac:spMkLst>
        </pc:spChg>
      </pc:sldChg>
      <pc:sldChg chg="modSp mod">
        <pc:chgData name="Trine Abild" userId="7fef6256-38ec-4f3d-bd91-c4312491dec2" providerId="ADAL" clId="{B8EF30B1-BE46-430B-81E0-E588FACBA4DD}" dt="2023-11-27T14:22:12.936" v="132" actId="20577"/>
        <pc:sldMkLst>
          <pc:docMk/>
          <pc:sldMk cId="1660733775" sldId="274"/>
        </pc:sldMkLst>
        <pc:spChg chg="mod">
          <ac:chgData name="Trine Abild" userId="7fef6256-38ec-4f3d-bd91-c4312491dec2" providerId="ADAL" clId="{B8EF30B1-BE46-430B-81E0-E588FACBA4DD}" dt="2023-11-27T14:22:12.936" v="132" actId="20577"/>
          <ac:spMkLst>
            <pc:docMk/>
            <pc:sldMk cId="1660733775" sldId="274"/>
            <ac:spMk id="3" creationId="{DA7DF0A5-5778-F08E-6D25-47AABF729037}"/>
          </ac:spMkLst>
        </pc:spChg>
      </pc:sldChg>
      <pc:sldChg chg="modSp mod">
        <pc:chgData name="Trine Abild" userId="7fef6256-38ec-4f3d-bd91-c4312491dec2" providerId="ADAL" clId="{B8EF30B1-BE46-430B-81E0-E588FACBA4DD}" dt="2023-11-27T14:18:12.015" v="45" actId="6549"/>
        <pc:sldMkLst>
          <pc:docMk/>
          <pc:sldMk cId="1158460634" sldId="275"/>
        </pc:sldMkLst>
        <pc:spChg chg="mod">
          <ac:chgData name="Trine Abild" userId="7fef6256-38ec-4f3d-bd91-c4312491dec2" providerId="ADAL" clId="{B8EF30B1-BE46-430B-81E0-E588FACBA4DD}" dt="2023-11-27T14:17:15.737" v="1" actId="20577"/>
          <ac:spMkLst>
            <pc:docMk/>
            <pc:sldMk cId="1158460634" sldId="275"/>
            <ac:spMk id="6" creationId="{0A22B20B-4C84-A7BA-8DD0-1599C691409E}"/>
          </ac:spMkLst>
        </pc:spChg>
        <pc:spChg chg="mod">
          <ac:chgData name="Trine Abild" userId="7fef6256-38ec-4f3d-bd91-c4312491dec2" providerId="ADAL" clId="{B8EF30B1-BE46-430B-81E0-E588FACBA4DD}" dt="2023-11-27T14:18:12.015" v="45" actId="6549"/>
          <ac:spMkLst>
            <pc:docMk/>
            <pc:sldMk cId="1158460634" sldId="275"/>
            <ac:spMk id="11" creationId="{444AAD3F-71AA-02C0-CF6D-D1A1DC5AAE50}"/>
          </ac:spMkLst>
        </pc:spChg>
        <pc:spChg chg="mod">
          <ac:chgData name="Trine Abild" userId="7fef6256-38ec-4f3d-bd91-c4312491dec2" providerId="ADAL" clId="{B8EF30B1-BE46-430B-81E0-E588FACBA4DD}" dt="2023-11-27T14:17:56.619" v="32" actId="20577"/>
          <ac:spMkLst>
            <pc:docMk/>
            <pc:sldMk cId="1158460634" sldId="275"/>
            <ac:spMk id="17" creationId="{0B5CF533-D00B-B098-ADEE-74C850A95F9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66E0C-03B6-4A8A-A252-6EA5FAC458D6}" type="datetimeFigureOut">
              <a:rPr lang="da-DK" smtClean="0"/>
              <a:t>30-11-2023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2936D7-0EC4-4E72-A03B-8A485F67E19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77812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36D7-0EC4-4E72-A03B-8A485F67E193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652117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36D7-0EC4-4E72-A03B-8A485F67E193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34416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2936D7-0EC4-4E72-A03B-8A485F67E193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61337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DB336E-FD81-49ED-A9DC-D43BD92F0F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48DAE6-E2A8-4EE1-9EC6-233EC852B8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DD314-D47D-4D39-A8BE-68BDA8FAD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4A5880-19F7-4F08-A54C-B26B474CC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4C1DF9-F12A-4161-9C6F-7D0144B61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851793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D1329-3E79-4BBC-929C-B27C44CA9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8BEA3-E897-4CA2-80CA-2C68F3F4D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BF5564-6F01-4B69-BD37-EEB969D4CB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B108D7-F142-48E0-8DC2-2EBA78D22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1B4CA7-2949-429D-9B0C-105C09B48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48C01C-19F7-4CCB-BF06-6A6B1B4713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11150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D959-D184-4493-A7E4-5ACA5BF17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661210-6CB0-4486-9A17-47DAA449E0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8887B9-1A3F-42C1-933F-2F5253E5FC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06871-540D-4750-996E-A559F845D0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5687-6F34-45F4-812B-6DD196EF7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208062-A972-4E99-9098-5FE7F80205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7197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E7F28-F0CB-4CC1-8305-503D1DF6E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17CA0D-777F-43F8-ABA5-26769433F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B3CD40-6447-4F51-AEB9-46FE105C3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440BF-F0D1-4F55-8A0C-8FDCD2466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803D4-BDF2-46C2-B2DC-E577070911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3380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FE2CC2-6E68-4C74-8608-D6CD82EFBD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984188-1A1E-48A1-BFB9-31CA6B7609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A2D3AD-D4CA-4846-BD08-8E5C7632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5E457-45C9-4079-B7A7-BCF24CDDE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9969FF-369E-4A81-AF91-859D7B350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059195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EEA588-EA3E-D53D-76E7-AB20D05A3F19}"/>
              </a:ext>
            </a:extLst>
          </p:cNvPr>
          <p:cNvSpPr/>
          <p:nvPr userDrawn="1"/>
        </p:nvSpPr>
        <p:spPr>
          <a:xfrm>
            <a:off x="368300" y="340518"/>
            <a:ext cx="11455400" cy="6176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513"/>
            <a:ext cx="10515600" cy="126342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E64A7F-3E13-4436-8FBE-BF46DB1031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5574"/>
            <a:ext cx="10515600" cy="3456781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  <a:lvl2pPr>
              <a:defRPr>
                <a:solidFill>
                  <a:schemeClr val="accent2"/>
                </a:solidFill>
              </a:defRPr>
            </a:lvl2pPr>
            <a:lvl3pPr>
              <a:defRPr>
                <a:solidFill>
                  <a:schemeClr val="accent2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924"/>
            <a:ext cx="2743200" cy="365125"/>
          </a:xfrm>
        </p:spPr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0924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0924"/>
            <a:ext cx="2743200" cy="365125"/>
          </a:xfr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A57D1F-1AD7-A0F9-0F13-23D3DCCCB93F}"/>
              </a:ext>
            </a:extLst>
          </p:cNvPr>
          <p:cNvGrpSpPr/>
          <p:nvPr userDrawn="1"/>
        </p:nvGrpSpPr>
        <p:grpSpPr>
          <a:xfrm>
            <a:off x="8570119" y="6017196"/>
            <a:ext cx="3259719" cy="499492"/>
            <a:chOff x="8570119" y="6017196"/>
            <a:chExt cx="3259719" cy="4994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EAECFA-9134-0218-94C4-DC0AB95E0C07}"/>
                </a:ext>
              </a:extLst>
            </p:cNvPr>
            <p:cNvSpPr/>
            <p:nvPr/>
          </p:nvSpPr>
          <p:spPr>
            <a:xfrm>
              <a:off x="8570119" y="6017196"/>
              <a:ext cx="3252576" cy="4994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41716D-F790-E5E2-E12B-EECFACA18214}"/>
                </a:ext>
              </a:extLst>
            </p:cNvPr>
            <p:cNvGrpSpPr/>
            <p:nvPr/>
          </p:nvGrpSpPr>
          <p:grpSpPr>
            <a:xfrm>
              <a:off x="8620126" y="6072516"/>
              <a:ext cx="3209712" cy="444172"/>
              <a:chOff x="8620126" y="6072516"/>
              <a:chExt cx="3209712" cy="444172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36B996C-433A-8141-DBC2-DDDA550D9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20126" y="6072516"/>
                <a:ext cx="3209712" cy="44417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BE2B070-DD33-94EE-CABA-F9E09A1B9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2958" y="6247755"/>
                <a:ext cx="265472" cy="12106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0586DA6-F89A-A399-8287-350F8A167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96442" y="6283801"/>
                <a:ext cx="416037" cy="62591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723658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EEA588-EA3E-D53D-76E7-AB20D05A3F19}"/>
              </a:ext>
            </a:extLst>
          </p:cNvPr>
          <p:cNvSpPr/>
          <p:nvPr userDrawn="1"/>
        </p:nvSpPr>
        <p:spPr>
          <a:xfrm>
            <a:off x="368300" y="340518"/>
            <a:ext cx="11455400" cy="6176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513"/>
            <a:ext cx="10515600" cy="126342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924"/>
            <a:ext cx="2743200" cy="365125"/>
          </a:xfrm>
        </p:spPr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0924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0924"/>
            <a:ext cx="2743200" cy="365125"/>
          </a:xfr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A57D1F-1AD7-A0F9-0F13-23D3DCCCB93F}"/>
              </a:ext>
            </a:extLst>
          </p:cNvPr>
          <p:cNvGrpSpPr/>
          <p:nvPr userDrawn="1"/>
        </p:nvGrpSpPr>
        <p:grpSpPr>
          <a:xfrm>
            <a:off x="8570119" y="6017196"/>
            <a:ext cx="3259719" cy="499492"/>
            <a:chOff x="8570119" y="6017196"/>
            <a:chExt cx="3259719" cy="4994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EAECFA-9134-0218-94C4-DC0AB95E0C07}"/>
                </a:ext>
              </a:extLst>
            </p:cNvPr>
            <p:cNvSpPr/>
            <p:nvPr/>
          </p:nvSpPr>
          <p:spPr>
            <a:xfrm>
              <a:off x="8570119" y="6017196"/>
              <a:ext cx="3252576" cy="4994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41716D-F790-E5E2-E12B-EECFACA18214}"/>
                </a:ext>
              </a:extLst>
            </p:cNvPr>
            <p:cNvGrpSpPr/>
            <p:nvPr/>
          </p:nvGrpSpPr>
          <p:grpSpPr>
            <a:xfrm>
              <a:off x="8620126" y="6072516"/>
              <a:ext cx="3209712" cy="444172"/>
              <a:chOff x="8620126" y="6072516"/>
              <a:chExt cx="3209712" cy="444172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36B996C-433A-8141-DBC2-DDDA550D9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20126" y="6072516"/>
                <a:ext cx="3209712" cy="44417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BE2B070-DD33-94EE-CABA-F9E09A1B9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2958" y="6247755"/>
                <a:ext cx="265472" cy="12106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0586DA6-F89A-A399-8287-350F8A167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96442" y="6283801"/>
                <a:ext cx="416037" cy="62591"/>
              </a:xfrm>
              <a:prstGeom prst="rect">
                <a:avLst/>
              </a:prstGeom>
            </p:spPr>
          </p:pic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B3ECB4-3524-E6B7-7B74-A7CEF9126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901950" y="2259013"/>
            <a:ext cx="2652713" cy="2652712"/>
          </a:xfrm>
          <a:prstGeom prst="roundRect">
            <a:avLst>
              <a:gd name="adj" fmla="val 669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dirty="0"/>
              <a:t>Indsæt billede af kontaktperson </a:t>
            </a:r>
          </a:p>
        </p:txBody>
      </p:sp>
    </p:spTree>
    <p:extLst>
      <p:ext uri="{BB962C8B-B14F-4D97-AF65-F5344CB8AC3E}">
        <p14:creationId xmlns:p14="http://schemas.microsoft.com/office/powerpoint/2010/main" val="249246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3DEEA588-EA3E-D53D-76E7-AB20D05A3F19}"/>
              </a:ext>
            </a:extLst>
          </p:cNvPr>
          <p:cNvSpPr/>
          <p:nvPr userDrawn="1"/>
        </p:nvSpPr>
        <p:spPr>
          <a:xfrm>
            <a:off x="368300" y="340518"/>
            <a:ext cx="11455400" cy="6176963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63290-826F-408A-AB40-6220805598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513"/>
            <a:ext cx="10515600" cy="1263420"/>
          </a:xfrm>
        </p:spPr>
        <p:txBody>
          <a:bodyPr>
            <a:normAutofit/>
          </a:bodyPr>
          <a:lstStyle>
            <a:lvl1pPr>
              <a:defRPr sz="5400" b="1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FFE154-20EB-4017-AC9F-094A3CDC45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30924"/>
            <a:ext cx="2743200" cy="365125"/>
          </a:xfrm>
        </p:spPr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277453-1B78-4E4F-A2CE-2E7A026AD2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30924"/>
            <a:ext cx="4114800" cy="365125"/>
          </a:xfrm>
        </p:spPr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0407F-8D2B-4E16-9356-6EF7F1BB7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30924"/>
            <a:ext cx="2743200" cy="365125"/>
          </a:xfrm>
        </p:spPr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BA57D1F-1AD7-A0F9-0F13-23D3DCCCB93F}"/>
              </a:ext>
            </a:extLst>
          </p:cNvPr>
          <p:cNvGrpSpPr/>
          <p:nvPr userDrawn="1"/>
        </p:nvGrpSpPr>
        <p:grpSpPr>
          <a:xfrm>
            <a:off x="8570119" y="6017196"/>
            <a:ext cx="3259719" cy="499492"/>
            <a:chOff x="8570119" y="6017196"/>
            <a:chExt cx="3259719" cy="499492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0CEAECFA-9134-0218-94C4-DC0AB95E0C07}"/>
                </a:ext>
              </a:extLst>
            </p:cNvPr>
            <p:cNvSpPr/>
            <p:nvPr/>
          </p:nvSpPr>
          <p:spPr>
            <a:xfrm>
              <a:off x="8570119" y="6017196"/>
              <a:ext cx="3252576" cy="4994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C041716D-F790-E5E2-E12B-EECFACA18214}"/>
                </a:ext>
              </a:extLst>
            </p:cNvPr>
            <p:cNvGrpSpPr/>
            <p:nvPr/>
          </p:nvGrpSpPr>
          <p:grpSpPr>
            <a:xfrm>
              <a:off x="8620126" y="6072516"/>
              <a:ext cx="3209712" cy="444172"/>
              <a:chOff x="8620126" y="6072516"/>
              <a:chExt cx="3209712" cy="444172"/>
            </a:xfrm>
          </p:grpSpPr>
          <p:pic>
            <p:nvPicPr>
              <p:cNvPr id="15" name="Graphic 14">
                <a:extLst>
                  <a:ext uri="{FF2B5EF4-FFF2-40B4-BE49-F238E27FC236}">
                    <a16:creationId xmlns:a16="http://schemas.microsoft.com/office/drawing/2014/main" id="{D36B996C-433A-8141-DBC2-DDDA550D939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>
                <a:off x="8620126" y="6072516"/>
                <a:ext cx="3209712" cy="444172"/>
              </a:xfrm>
              <a:prstGeom prst="rect">
                <a:avLst/>
              </a:prstGeom>
            </p:spPr>
          </p:pic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BE2B070-DD33-94EE-CABA-F9E09A1B9B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2958" y="6247755"/>
                <a:ext cx="265472" cy="121069"/>
              </a:xfrm>
              <a:prstGeom prst="rect">
                <a:avLst/>
              </a:prstGeom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E0586DA6-F89A-A399-8287-350F8A167D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96442" y="6283801"/>
                <a:ext cx="416037" cy="62591"/>
              </a:xfrm>
              <a:prstGeom prst="rect">
                <a:avLst/>
              </a:prstGeom>
            </p:spPr>
          </p:pic>
        </p:grpSp>
      </p:grp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8B3ECB4-3524-E6B7-7B74-A7CEF91269C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99669" y="1949175"/>
            <a:ext cx="2221713" cy="2221712"/>
          </a:xfrm>
          <a:prstGeom prst="roundRect">
            <a:avLst>
              <a:gd name="adj" fmla="val 669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dirty="0"/>
              <a:t>Indsæt billede af kontaktperson 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BCAE4C7F-D4E7-B32C-220C-510EFB2D2C0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48406" y="1949175"/>
            <a:ext cx="2221713" cy="2221712"/>
          </a:xfrm>
          <a:prstGeom prst="roundRect">
            <a:avLst>
              <a:gd name="adj" fmla="val 6696"/>
            </a:avLst>
          </a:prstGeom>
          <a:solidFill>
            <a:schemeClr val="bg2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da-DK" dirty="0"/>
              <a:t>Indsæt billede af kontaktperson </a:t>
            </a:r>
          </a:p>
        </p:txBody>
      </p:sp>
    </p:spTree>
    <p:extLst>
      <p:ext uri="{BB962C8B-B14F-4D97-AF65-F5344CB8AC3E}">
        <p14:creationId xmlns:p14="http://schemas.microsoft.com/office/powerpoint/2010/main" val="20718752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FA108-2EDC-4C71-A970-40C6BE83C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D1B614-1C5F-4ACE-8687-5940DD0F7F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87B245-FDEF-436E-AF0A-4096779C0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817DE-6CA9-4653-8F35-FE139076C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5397C1-D258-4E18-A422-0B6A78CE4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218987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C39105-F9A1-44F5-8D28-DE5C2154A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6EE506-F84A-47F0-9AB4-F969C78B9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488FD5-4E4D-48E4-87C8-721B7765DA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395383-A56D-412C-A099-7AD491853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8A6C8-1153-482E-87AC-3F214A2DC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81CF5-6108-455E-B0B3-2E0F7BF74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0525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2B29E-64CA-43D6-B098-9C6EDC57DF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83EA06-9200-4615-8F22-8367568A4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BDE1F6-1917-4DDA-B6D8-0F22A683EA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A31C28F-C768-42D7-A388-B8C34D896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1A3E7C6-2173-4992-9386-438062C37F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48E0AA-51CE-4D45-ADBD-C14C92C4F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5A561F3-8773-4F0A-8E9A-71C3A946D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2E000E1-D905-42AA-BA5F-7B9A8A738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5454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76D87-5AC3-4555-B66B-10A548A80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904580-456F-4FF1-A944-2C679E1A5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B0BBC4-246B-44AA-A893-9D79D1641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D383D6-7F85-4E8B-99A8-1527EE286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55679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44CC01-20C1-460D-A973-0C56DF352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AE492F-10AC-4925-A5D9-9945CCAF4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1D9BD-BA8B-4DB4-8483-C954561D7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1517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6A4ADC-DF16-421E-BF29-B8915D6243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845EF3-C534-4AAE-816B-DF4759163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NL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F95AB-5FC2-4590-B1EB-974D77F227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EC5A5A-C34E-462D-A18F-97AFFCCC6197}" type="datetimeFigureOut">
              <a:rPr lang="en-NL" smtClean="0"/>
              <a:t>11/30/2023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15FEB-90C8-4B95-A2AB-450FD3191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4399B8-9A83-4171-8FF9-9ABFDD848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C89D8-36C3-40BD-BBB3-9AD7F891C9FD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98397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7.xml"/><Relationship Id="rId1" Type="http://schemas.openxmlformats.org/officeDocument/2006/relationships/customXml" Target="../../customXml/item6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mailto:xx@xx.dk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zheimer.dk/lokalt/" TargetMode="External"/><Relationship Id="rId2" Type="http://schemas.openxmlformats.org/officeDocument/2006/relationships/hyperlink" Target="https://www.aeldresagen.dk/lokalafdelinger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folkebevaegelsen@demensvenligtdanmark.dk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9.xml"/><Relationship Id="rId1" Type="http://schemas.openxmlformats.org/officeDocument/2006/relationships/customXml" Target="../../customXml/item8.xml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4.png"/><Relationship Id="rId18" Type="http://schemas.openxmlformats.org/officeDocument/2006/relationships/image" Target="../media/image21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3.pn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2.svg"/><Relationship Id="rId5" Type="http://schemas.openxmlformats.org/officeDocument/2006/relationships/image" Target="../media/image12.png"/><Relationship Id="rId15" Type="http://schemas.openxmlformats.org/officeDocument/2006/relationships/image" Target="../media/image18.jpg"/><Relationship Id="rId10" Type="http://schemas.openxmlformats.org/officeDocument/2006/relationships/image" Target="../media/image1.png"/><Relationship Id="rId4" Type="http://schemas.openxmlformats.org/officeDocument/2006/relationships/image" Target="../media/image11.svg"/><Relationship Id="rId9" Type="http://schemas.openxmlformats.org/officeDocument/2006/relationships/image" Target="../media/image16.jpeg"/><Relationship Id="rId1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13" Type="http://schemas.openxmlformats.org/officeDocument/2006/relationships/image" Target="../media/image30.svg"/><Relationship Id="rId3" Type="http://schemas.openxmlformats.org/officeDocument/2006/relationships/hyperlink" Target="https://ek-marketing.videomarketingplatform.co/hvad-kan-du-gore-som-butiksansat" TargetMode="External"/><Relationship Id="rId7" Type="http://schemas.openxmlformats.org/officeDocument/2006/relationships/hyperlink" Target="https://ek-marketing.videomarketingplatform.co/interview-med-butiksansatte" TargetMode="External"/><Relationship Id="rId12" Type="http://schemas.openxmlformats.org/officeDocument/2006/relationships/image" Target="../media/image29.png"/><Relationship Id="rId17" Type="http://schemas.openxmlformats.org/officeDocument/2006/relationships/image" Target="../media/image34.JP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k-marketing.videomarketingplatform.co/tre-overordnede-rad" TargetMode="External"/><Relationship Id="rId11" Type="http://schemas.openxmlformats.org/officeDocument/2006/relationships/hyperlink" Target="https://ek-marketing.videomarketingplatform.co/hvad-kan-du-gore-som-butiksansat-1" TargetMode="External"/><Relationship Id="rId5" Type="http://schemas.openxmlformats.org/officeDocument/2006/relationships/hyperlink" Target="https://ek-marketing.videomarketingplatform.co/fire-konkrete-rad" TargetMode="External"/><Relationship Id="rId15" Type="http://schemas.openxmlformats.org/officeDocument/2006/relationships/image" Target="../media/image32.JPG"/><Relationship Id="rId10" Type="http://schemas.openxmlformats.org/officeDocument/2006/relationships/image" Target="../media/image28.svg"/><Relationship Id="rId4" Type="http://schemas.openxmlformats.org/officeDocument/2006/relationships/hyperlink" Target="https://ek-marketing.videomarketingplatform.co/video-om-symboler-med-gode-rad" TargetMode="External"/><Relationship Id="rId9" Type="http://schemas.openxmlformats.org/officeDocument/2006/relationships/image" Target="../media/image27.png"/><Relationship Id="rId1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xx@xx.d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90DD-BA89-4337-896E-540FCED76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7225" y="690868"/>
            <a:ext cx="10106025" cy="3166376"/>
          </a:xfrm>
        </p:spPr>
        <p:txBody>
          <a:bodyPr>
            <a:normAutofit/>
          </a:bodyPr>
          <a:lstStyle/>
          <a:p>
            <a:r>
              <a:rPr lang="da-DK" dirty="0"/>
              <a:t>Håndtering af kunder med demens og andre usynlige udfordringer </a:t>
            </a:r>
            <a:endParaRPr lang="en-N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9FC4D-BD19-1464-7938-8A55622AA16B}"/>
              </a:ext>
            </a:extLst>
          </p:cNvPr>
          <p:cNvGrpSpPr/>
          <p:nvPr/>
        </p:nvGrpSpPr>
        <p:grpSpPr>
          <a:xfrm>
            <a:off x="-41365" y="4508500"/>
            <a:ext cx="12274730" cy="1698624"/>
            <a:chOff x="1125752" y="5083174"/>
            <a:chExt cx="9429750" cy="130492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E3C0E4A-0AC8-4500-A182-8C55F8F5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5752" y="5083174"/>
              <a:ext cx="9429750" cy="13049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DEAD5E-9AE8-72C5-FA3D-6E12BC14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666" y="5598007"/>
              <a:ext cx="779924" cy="3556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0F7D2A-EFF1-3E47-05BF-9DD3BB4FC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450" y="5703903"/>
              <a:ext cx="1222266" cy="183885"/>
            </a:xfrm>
            <a:prstGeom prst="rect">
              <a:avLst/>
            </a:prstGeom>
          </p:spPr>
        </p:pic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2523913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89255-5F86-9D90-DEB2-8F5442F0C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Kontaktperson her i butikken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531CBB-79C7-2A11-2902-B935F1E1C93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B939132-46BB-65D0-7A2B-7DEC02078608}"/>
              </a:ext>
            </a:extLst>
          </p:cNvPr>
          <p:cNvSpPr txBox="1">
            <a:spLocks/>
          </p:cNvSpPr>
          <p:nvPr/>
        </p:nvSpPr>
        <p:spPr>
          <a:xfrm>
            <a:off x="5914592" y="2259013"/>
            <a:ext cx="4143808" cy="265271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b="1" dirty="0">
                <a:solidFill>
                  <a:schemeClr val="accent3"/>
                </a:solidFill>
              </a:rPr>
              <a:t>Navn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800" dirty="0"/>
              <a:t>Afdeling / titel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800" dirty="0"/>
              <a:t>Tlf. xx </a:t>
            </a:r>
            <a:r>
              <a:rPr lang="da-DK" sz="1800" dirty="0" err="1"/>
              <a:t>xx</a:t>
            </a:r>
            <a:r>
              <a:rPr lang="da-DK" sz="1800" dirty="0"/>
              <a:t> </a:t>
            </a:r>
            <a:r>
              <a:rPr lang="da-DK" sz="1800" dirty="0" err="1"/>
              <a:t>xx</a:t>
            </a:r>
            <a:r>
              <a:rPr lang="da-DK" sz="1800" dirty="0"/>
              <a:t> </a:t>
            </a:r>
            <a:r>
              <a:rPr lang="da-DK" sz="1800" dirty="0" err="1"/>
              <a:t>xx</a:t>
            </a:r>
            <a:endParaRPr lang="da-DK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800" dirty="0"/>
              <a:t>Mail: </a:t>
            </a:r>
            <a:r>
              <a:rPr lang="da-DK" sz="18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xx@xx.dk</a:t>
            </a:r>
            <a:endParaRPr lang="da-DK" sz="1800" dirty="0"/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da-DK" sz="1800" dirty="0"/>
              <a:t>Træffes bedst: (dage/tidspunkter)</a:t>
            </a:r>
          </a:p>
        </p:txBody>
      </p:sp>
    </p:spTree>
    <p:extLst>
      <p:ext uri="{BB962C8B-B14F-4D97-AF65-F5344CB8AC3E}">
        <p14:creationId xmlns:p14="http://schemas.microsoft.com/office/powerpoint/2010/main" val="4136682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D303-E860-EC77-E334-B43BAE94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Fremtidigt behov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F0A5-5778-F08E-6D25-47AABF729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933"/>
            <a:ext cx="10515600" cy="367342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a-DK" dirty="0"/>
              <a:t>Hvis I har behov for undervisning eller yderligere informationer omkring demens, kan i kontakte Ældre Sagen eller Alzheimerforeningen i jeres lokalområde og lave en aftale:</a:t>
            </a:r>
          </a:p>
          <a:p>
            <a:pPr marL="0" indent="0">
              <a:buNone/>
            </a:pPr>
            <a:r>
              <a:rPr lang="da-DK" dirty="0">
                <a:solidFill>
                  <a:schemeClr val="accent5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https://www.aeldresagen.dk/lokalafdelinger</a:t>
            </a:r>
            <a:endParaRPr lang="da-DK" dirty="0">
              <a:solidFill>
                <a:schemeClr val="accent5"/>
              </a:solidFill>
            </a:endParaRPr>
          </a:p>
          <a:p>
            <a:pPr marL="0" indent="0">
              <a:buNone/>
            </a:pPr>
            <a:r>
              <a:rPr lang="da-DK" dirty="0">
                <a:solidFill>
                  <a:schemeClr val="accent5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https://www.alzheimer.dk/lokalt/</a:t>
            </a:r>
            <a:endParaRPr lang="da-DK" dirty="0">
              <a:solidFill>
                <a:schemeClr val="accent5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br>
              <a:rPr lang="da-DK" dirty="0"/>
            </a:br>
            <a:r>
              <a:rPr lang="da-DK" dirty="0"/>
              <a:t>Folkebevægelsen for et Demensvenligt Danmark formidler </a:t>
            </a:r>
            <a:r>
              <a:rPr lang="da-DK" kern="0" dirty="0">
                <a:effectLst/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gerne kontakt til lokale demenskoordinatorer. De kan kontaktes på </a:t>
            </a:r>
            <a:r>
              <a:rPr lang="da-DK" dirty="0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folkebevaegelsen@demensvenligtdanmark.dk</a:t>
            </a:r>
            <a:endParaRPr lang="da-DK" dirty="0">
              <a:solidFill>
                <a:schemeClr val="accent5"/>
              </a:solidFill>
            </a:endParaRP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60733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B90DD-BA89-4337-896E-540FCED760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690868"/>
            <a:ext cx="12192000" cy="3166376"/>
          </a:xfrm>
        </p:spPr>
        <p:txBody>
          <a:bodyPr>
            <a:normAutofit/>
          </a:bodyPr>
          <a:lstStyle/>
          <a:p>
            <a:r>
              <a:rPr lang="da-DK" sz="3100" dirty="0"/>
              <a:t>Denne præsentation er udviklet som en del af projektet</a:t>
            </a:r>
            <a:br>
              <a:rPr lang="da-DK" sz="3100" dirty="0"/>
            </a:br>
            <a:br>
              <a:rPr lang="da-DK" sz="3100" dirty="0"/>
            </a:br>
            <a:r>
              <a:rPr lang="da-DK" dirty="0"/>
              <a:t>”Det inkluderende samfund”</a:t>
            </a:r>
            <a:br>
              <a:rPr lang="da-DK" dirty="0"/>
            </a:br>
            <a:br>
              <a:rPr lang="da-DK" dirty="0"/>
            </a:br>
            <a:r>
              <a:rPr lang="da-DK" sz="2000" dirty="0"/>
              <a:t>Støttet med midler fra Social- og Boligstyrelsen</a:t>
            </a:r>
            <a:endParaRPr lang="en-NL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B99FC4D-BD19-1464-7938-8A55622AA16B}"/>
              </a:ext>
            </a:extLst>
          </p:cNvPr>
          <p:cNvGrpSpPr/>
          <p:nvPr/>
        </p:nvGrpSpPr>
        <p:grpSpPr>
          <a:xfrm>
            <a:off x="-41365" y="4508500"/>
            <a:ext cx="12274730" cy="1698624"/>
            <a:chOff x="1125752" y="5083174"/>
            <a:chExt cx="9429750" cy="1304925"/>
          </a:xfrm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0E3C0E4A-0AC8-4500-A182-8C55F8F5C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25752" y="5083174"/>
              <a:ext cx="9429750" cy="1304925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CDEAD5E-9AE8-72C5-FA3D-6E12BC149A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7666" y="5598007"/>
              <a:ext cx="779924" cy="355685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40F7D2A-EFF1-3E47-05BF-9DD3BB4FC5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8450" y="5703903"/>
              <a:ext cx="1222266" cy="183885"/>
            </a:xfrm>
            <a:prstGeom prst="rect">
              <a:avLst/>
            </a:prstGeom>
          </p:spPr>
        </p:pic>
      </p:grp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099810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D303-E860-EC77-E334-B43BAE94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Skabelon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F0A5-5778-F08E-6D25-47AABF72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Hvis butikken selv vil indsætte indhold (i en spalte)</a:t>
            </a:r>
          </a:p>
        </p:txBody>
      </p:sp>
    </p:spTree>
    <p:extLst>
      <p:ext uri="{BB962C8B-B14F-4D97-AF65-F5344CB8AC3E}">
        <p14:creationId xmlns:p14="http://schemas.microsoft.com/office/powerpoint/2010/main" val="829758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D303-E860-EC77-E334-B43BAE94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Skabelon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F0A5-5778-F08E-6D25-47AABF72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 spcCol="360000"/>
          <a:lstStyle/>
          <a:p>
            <a:r>
              <a:rPr lang="da-DK" dirty="0"/>
              <a:t>Hvis butikken selv vil indsætte lidt indhold (i to spalter)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Spalte to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90426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D303-E860-EC77-E334-B43BAE9422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Skabelon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DF0A5-5778-F08E-6D25-47AABF7290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3" spcCol="360000">
            <a:normAutofit/>
          </a:bodyPr>
          <a:lstStyle/>
          <a:p>
            <a:r>
              <a:rPr lang="da-DK" sz="2400" dirty="0"/>
              <a:t>Hvis butikken selv vil indsætte indhold (i tre spalter)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Spalte to</a:t>
            </a:r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endParaRPr lang="da-DK" sz="2400" dirty="0"/>
          </a:p>
          <a:p>
            <a:r>
              <a:rPr lang="da-DK" sz="2400" dirty="0"/>
              <a:t>Spalte tre</a:t>
            </a:r>
          </a:p>
          <a:p>
            <a:endParaRPr lang="da-DK" sz="2400" dirty="0"/>
          </a:p>
          <a:p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90619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2248E-2783-F09E-4379-1962ABC9F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4512"/>
            <a:ext cx="10515600" cy="1817687"/>
          </a:xfrm>
        </p:spPr>
        <p:txBody>
          <a:bodyPr>
            <a:normAutofit/>
          </a:bodyPr>
          <a:lstStyle/>
          <a:p>
            <a:r>
              <a:rPr lang="da-DK" b="1" dirty="0">
                <a:solidFill>
                  <a:schemeClr val="accent3"/>
                </a:solidFill>
              </a:rPr>
              <a:t>Hvad er </a:t>
            </a:r>
            <a:r>
              <a:rPr lang="da-DK" dirty="0"/>
              <a:t>demens og andre usynlige udfordringer ?</a:t>
            </a:r>
            <a:endParaRPr lang="da-DK" b="1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A7943F-C309-36F8-BE8C-B005F43A4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862635"/>
            <a:ext cx="10515600" cy="2702983"/>
          </a:xfrm>
        </p:spPr>
        <p:txBody>
          <a:bodyPr>
            <a:normAutofit/>
          </a:bodyPr>
          <a:lstStyle/>
          <a:p>
            <a:r>
              <a:rPr lang="da-DK" sz="2400" dirty="0"/>
              <a:t>Demens skyldes en sygdom i hjernen. </a:t>
            </a:r>
          </a:p>
          <a:p>
            <a:r>
              <a:rPr lang="da-DK" sz="2400" dirty="0"/>
              <a:t>Hjernen hos mennesker med demens fungerer derfor</a:t>
            </a:r>
            <a:br>
              <a:rPr lang="da-DK" sz="2400" dirty="0"/>
            </a:br>
            <a:r>
              <a:rPr lang="da-DK" sz="2400" dirty="0"/>
              <a:t>anderledes, end vi er vant til. </a:t>
            </a:r>
          </a:p>
          <a:p>
            <a:r>
              <a:rPr lang="da-DK" sz="2400" dirty="0"/>
              <a:t>Usynlige udfordringer kan fx være indlærings-</a:t>
            </a:r>
            <a:br>
              <a:rPr lang="da-DK" sz="2400" dirty="0"/>
            </a:br>
            <a:r>
              <a:rPr lang="da-DK" sz="2400" dirty="0"/>
              <a:t>vanskeligheder eller vanskeligheder med at tale, høre eller se.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FD9073C-54CB-E600-1043-9A109010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4257" y="1507067"/>
            <a:ext cx="1873718" cy="4177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0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B7B34-3158-F52D-432D-D765EA27C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dirty="0"/>
              <a:t>Hvad betyder det?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66223-675A-0987-52E6-D1BE6F04C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07934"/>
            <a:ext cx="9010973" cy="4344422"/>
          </a:xfrm>
        </p:spPr>
        <p:txBody>
          <a:bodyPr>
            <a:normAutofit fontScale="92500"/>
          </a:bodyPr>
          <a:lstStyle/>
          <a:p>
            <a:r>
              <a:rPr lang="da-DK" dirty="0"/>
              <a:t>Hverdagsting, som fx at tage bussen eller købe ind, kan være en krævende udfordring </a:t>
            </a:r>
          </a:p>
          <a:p>
            <a:r>
              <a:rPr lang="da-DK" dirty="0"/>
              <a:t>Nogle kan fx glemme ting – eller blive forvirrede og utrygge. </a:t>
            </a:r>
          </a:p>
          <a:p>
            <a:r>
              <a:rPr lang="da-DK" dirty="0"/>
              <a:t>Andre kan være langsomme eller have svært ved </a:t>
            </a:r>
            <a:br>
              <a:rPr lang="da-DK" dirty="0"/>
            </a:br>
            <a:r>
              <a:rPr lang="da-DK" dirty="0"/>
              <a:t>at udtrykke sig, så andre forstår dem. </a:t>
            </a:r>
          </a:p>
          <a:p>
            <a:r>
              <a:rPr lang="da-DK" dirty="0"/>
              <a:t>De kan også have svært ved at orientere sig – og finde vej.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     De kan have brug for lidt ekstra hjælp for at føle sig trygge.</a:t>
            </a:r>
          </a:p>
          <a:p>
            <a:endParaRPr lang="da-DK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1EC31AFD-08E6-FF1B-4C88-C222960EF2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849173" y="1379228"/>
            <a:ext cx="1264332" cy="4425162"/>
          </a:xfrm>
          <a:prstGeom prst="rect">
            <a:avLst/>
          </a:prstGeom>
        </p:spPr>
      </p:pic>
      <p:pic>
        <p:nvPicPr>
          <p:cNvPr id="6" name="Graphic 5" descr="Arrow: Slight curve with solid fill">
            <a:extLst>
              <a:ext uri="{FF2B5EF4-FFF2-40B4-BE49-F238E27FC236}">
                <a16:creationId xmlns:a16="http://schemas.microsoft.com/office/drawing/2014/main" id="{F911B41A-4DBE-02B4-9619-611577178EC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2688" y="5009159"/>
            <a:ext cx="471613" cy="4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23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408CE479-AB7C-15EC-5281-CC1A7370CB8C}"/>
              </a:ext>
            </a:extLst>
          </p:cNvPr>
          <p:cNvSpPr/>
          <p:nvPr/>
        </p:nvSpPr>
        <p:spPr>
          <a:xfrm>
            <a:off x="7143" y="0"/>
            <a:ext cx="12192001" cy="685800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7898FD76-7009-E529-B724-F1ACB60D5D59}"/>
              </a:ext>
            </a:extLst>
          </p:cNvPr>
          <p:cNvSpPr/>
          <p:nvPr/>
        </p:nvSpPr>
        <p:spPr>
          <a:xfrm>
            <a:off x="470851" y="3920689"/>
            <a:ext cx="3902420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9B854BB-CD74-572C-2C5C-C1EA20CEFB13}"/>
              </a:ext>
            </a:extLst>
          </p:cNvPr>
          <p:cNvSpPr/>
          <p:nvPr/>
        </p:nvSpPr>
        <p:spPr>
          <a:xfrm>
            <a:off x="6838044" y="0"/>
            <a:ext cx="5357064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2952E68-0ACD-5F1F-439A-B55A5F4D9015}"/>
              </a:ext>
            </a:extLst>
          </p:cNvPr>
          <p:cNvSpPr/>
          <p:nvPr/>
        </p:nvSpPr>
        <p:spPr>
          <a:xfrm>
            <a:off x="476953" y="2667000"/>
            <a:ext cx="3902420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4007F11-B9FF-F99D-8C09-E40028E97786}"/>
              </a:ext>
            </a:extLst>
          </p:cNvPr>
          <p:cNvSpPr txBox="1">
            <a:spLocks/>
          </p:cNvSpPr>
          <p:nvPr/>
        </p:nvSpPr>
        <p:spPr>
          <a:xfrm>
            <a:off x="424867" y="1058452"/>
            <a:ext cx="6048503" cy="12634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a-DK" sz="4000" b="1" dirty="0">
                <a:solidFill>
                  <a:schemeClr val="accent3"/>
                </a:solidFill>
              </a:rPr>
              <a:t>Hvad skal du som butiksansat være opmærksom på? 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37D8721-74A1-927C-1A1A-FABE82B441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74581" y="3867312"/>
            <a:ext cx="1160483" cy="1160483"/>
          </a:xfrm>
          <a:prstGeom prst="rect">
            <a:avLst/>
          </a:prstGeom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D70B49DD-3A44-13AE-D4D1-2356D78E2618}"/>
              </a:ext>
            </a:extLst>
          </p:cNvPr>
          <p:cNvGrpSpPr/>
          <p:nvPr/>
        </p:nvGrpSpPr>
        <p:grpSpPr>
          <a:xfrm>
            <a:off x="4644522" y="2321872"/>
            <a:ext cx="2103067" cy="2423622"/>
            <a:chOff x="8447965" y="3029225"/>
            <a:chExt cx="3332256" cy="3332846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8241408A-48B3-4BF4-E038-56B09920CE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7965" y="3029225"/>
              <a:ext cx="3332256" cy="3332846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D028E23-C895-9B23-1B3B-69ACF5846432}"/>
                </a:ext>
              </a:extLst>
            </p:cNvPr>
            <p:cNvSpPr txBox="1"/>
            <p:nvPr/>
          </p:nvSpPr>
          <p:spPr>
            <a:xfrm rot="21439905">
              <a:off x="8782142" y="3595965"/>
              <a:ext cx="2428274" cy="2199371"/>
            </a:xfrm>
            <a:prstGeom prst="roundRect">
              <a:avLst>
                <a:gd name="adj" fmla="val 6309"/>
              </a:avLst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a-DK" sz="1600" b="1" u="sng" dirty="0">
                  <a:solidFill>
                    <a:schemeClr val="accent5"/>
                  </a:solidFill>
                </a:rPr>
                <a:t>Husk! </a:t>
              </a:r>
              <a:br>
                <a:rPr lang="da-DK" sz="1600" b="1" u="sng" dirty="0">
                  <a:solidFill>
                    <a:schemeClr val="accent5"/>
                  </a:solidFill>
                </a:rPr>
              </a:br>
              <a:r>
                <a:rPr lang="da-DK" sz="900" b="1" u="sng" dirty="0">
                  <a:solidFill>
                    <a:schemeClr val="accent5"/>
                  </a:solidFill>
                </a:rPr>
                <a:t> </a:t>
              </a:r>
            </a:p>
            <a:p>
              <a:pPr algn="ctr"/>
              <a:r>
                <a:rPr lang="da-DK" sz="1400" b="1" dirty="0">
                  <a:solidFill>
                    <a:schemeClr val="accent3"/>
                  </a:solidFill>
                </a:rPr>
                <a:t>At adfærden er udtryk for en sygdom. </a:t>
              </a:r>
              <a:br>
                <a:rPr lang="da-DK" sz="1400" b="1" dirty="0">
                  <a:solidFill>
                    <a:schemeClr val="accent3"/>
                  </a:solidFill>
                </a:rPr>
              </a:br>
              <a:r>
                <a:rPr lang="da-DK" sz="1400" b="1" dirty="0">
                  <a:solidFill>
                    <a:schemeClr val="accent3"/>
                  </a:solidFill>
                </a:rPr>
                <a:t>Og at der er et menneske bag. 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3D812674-7B0C-E10C-63DE-6381B3B0F877}"/>
              </a:ext>
            </a:extLst>
          </p:cNvPr>
          <p:cNvSpPr txBox="1"/>
          <p:nvPr/>
        </p:nvSpPr>
        <p:spPr>
          <a:xfrm>
            <a:off x="470851" y="2994224"/>
            <a:ext cx="25037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1800" b="1" dirty="0">
                <a:solidFill>
                  <a:schemeClr val="accent3"/>
                </a:solidFill>
              </a:rPr>
              <a:t>Adfærd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17EDC12-3281-B1F0-7CA7-D7CCD360445A}"/>
              </a:ext>
            </a:extLst>
          </p:cNvPr>
          <p:cNvSpPr txBox="1"/>
          <p:nvPr/>
        </p:nvSpPr>
        <p:spPr>
          <a:xfrm>
            <a:off x="476954" y="4128300"/>
            <a:ext cx="24976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1800" b="1" dirty="0">
                <a:solidFill>
                  <a:schemeClr val="accent3"/>
                </a:solidFill>
              </a:rPr>
              <a:t>Demenssymbolet / ”håndsrækningen”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8C738D32-E690-D43A-4067-4328F71E77A8}"/>
              </a:ext>
            </a:extLst>
          </p:cNvPr>
          <p:cNvSpPr/>
          <p:nvPr/>
        </p:nvSpPr>
        <p:spPr>
          <a:xfrm>
            <a:off x="466701" y="5174375"/>
            <a:ext cx="3902420" cy="107632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2AB8E7-B812-C466-247E-AF3AC052ADF5}"/>
              </a:ext>
            </a:extLst>
          </p:cNvPr>
          <p:cNvSpPr txBox="1"/>
          <p:nvPr/>
        </p:nvSpPr>
        <p:spPr>
          <a:xfrm>
            <a:off x="476952" y="5499581"/>
            <a:ext cx="24976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1800" b="1" dirty="0">
                <a:solidFill>
                  <a:schemeClr val="accent3"/>
                </a:solidFill>
              </a:rPr>
              <a:t>Solsikkesymbolet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C1BC9F1F-2759-2A50-0E9E-6A5763986E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810" y="5298363"/>
            <a:ext cx="826253" cy="828350"/>
          </a:xfrm>
          <a:prstGeom prst="rect">
            <a:avLst/>
          </a:prstGeom>
        </p:spPr>
      </p:pic>
      <p:pic>
        <p:nvPicPr>
          <p:cNvPr id="30" name="Graphic 29">
            <a:extLst>
              <a:ext uri="{FF2B5EF4-FFF2-40B4-BE49-F238E27FC236}">
                <a16:creationId xmlns:a16="http://schemas.microsoft.com/office/drawing/2014/main" id="{C2074C99-B8B0-C265-951C-5FFB1C2B67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118194" y="2779570"/>
            <a:ext cx="880793" cy="87651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3680FE7-6C73-16E7-042E-3781A93475E7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9" t="783" r="50799" b="47362"/>
          <a:stretch/>
        </p:blipFill>
        <p:spPr>
          <a:xfrm>
            <a:off x="6982828" y="124132"/>
            <a:ext cx="2092848" cy="34095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7586280C-8BD3-5A6E-3690-21BF38E185A7}"/>
              </a:ext>
            </a:extLst>
          </p:cNvPr>
          <p:cNvGrpSpPr/>
          <p:nvPr/>
        </p:nvGrpSpPr>
        <p:grpSpPr>
          <a:xfrm>
            <a:off x="8932281" y="6362136"/>
            <a:ext cx="3259719" cy="499492"/>
            <a:chOff x="8570119" y="6017196"/>
            <a:chExt cx="3259719" cy="499492"/>
          </a:xfrm>
        </p:grpSpPr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EF994DDC-3CE3-16F9-E883-D4FF2371D524}"/>
                </a:ext>
              </a:extLst>
            </p:cNvPr>
            <p:cNvSpPr/>
            <p:nvPr/>
          </p:nvSpPr>
          <p:spPr>
            <a:xfrm>
              <a:off x="8570119" y="6017196"/>
              <a:ext cx="3252576" cy="49949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9AF60D8-E644-126E-010E-E7BF3D67C10E}"/>
                </a:ext>
              </a:extLst>
            </p:cNvPr>
            <p:cNvGrpSpPr/>
            <p:nvPr/>
          </p:nvGrpSpPr>
          <p:grpSpPr>
            <a:xfrm>
              <a:off x="8620126" y="6072516"/>
              <a:ext cx="3209712" cy="444172"/>
              <a:chOff x="8620126" y="6072516"/>
              <a:chExt cx="3209712" cy="444172"/>
            </a:xfrm>
          </p:grpSpPr>
          <p:pic>
            <p:nvPicPr>
              <p:cNvPr id="50" name="Graphic 49">
                <a:extLst>
                  <a:ext uri="{FF2B5EF4-FFF2-40B4-BE49-F238E27FC236}">
                    <a16:creationId xmlns:a16="http://schemas.microsoft.com/office/drawing/2014/main" id="{F56D7930-070A-7DD2-AF8A-ACD86DDA46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p:blipFill>
            <p:spPr>
              <a:xfrm>
                <a:off x="8620126" y="6072516"/>
                <a:ext cx="3209712" cy="444172"/>
              </a:xfrm>
              <a:prstGeom prst="rect">
                <a:avLst/>
              </a:prstGeom>
            </p:spPr>
          </p:pic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16B17B-D307-9D57-1F4D-6528954706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852958" y="6247755"/>
                <a:ext cx="265472" cy="121069"/>
              </a:xfrm>
              <a:prstGeom prst="rect">
                <a:avLst/>
              </a:prstGeom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9554DE7A-EB5D-67AB-AE03-67C9C66B48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1296442" y="6283801"/>
                <a:ext cx="416037" cy="62591"/>
              </a:xfrm>
              <a:prstGeom prst="rect">
                <a:avLst/>
              </a:prstGeom>
            </p:spPr>
          </p:pic>
        </p:grp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5D603EA7-F95C-0202-B1DE-C32FBA2111EC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b="7564"/>
          <a:stretch/>
        </p:blipFill>
        <p:spPr>
          <a:xfrm>
            <a:off x="8592926" y="4702702"/>
            <a:ext cx="3467126" cy="15151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814FE56-82C5-5336-A443-AB55E6114FC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5" t="19968" r="17168" b="25315"/>
          <a:stretch/>
        </p:blipFill>
        <p:spPr>
          <a:xfrm>
            <a:off x="7838232" y="3101356"/>
            <a:ext cx="2456505" cy="1992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4BF593D-9081-94F6-5CB8-92F07191AA98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t="20905"/>
          <a:stretch/>
        </p:blipFill>
        <p:spPr>
          <a:xfrm>
            <a:off x="9237929" y="114927"/>
            <a:ext cx="2221227" cy="255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0E30E3-76B0-C66F-02BA-6D850D94CEE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019873" y="2379450"/>
            <a:ext cx="1920758" cy="25532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9D60CD8-A7BC-D183-645F-01995E718A7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6973454" y="4399993"/>
            <a:ext cx="2264475" cy="1686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036218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7E46-7355-D000-E97B-FF76648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du huske?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3E62-20E1-44B1-5A76-4FF630E1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7874"/>
            <a:ext cx="10515600" cy="38195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a-DK" sz="3600" b="1" dirty="0">
                <a:solidFill>
                  <a:schemeClr val="accent5"/>
                </a:solidFill>
              </a:rPr>
              <a:t>Husk, at: </a:t>
            </a:r>
          </a:p>
          <a:p>
            <a:r>
              <a:rPr lang="da-DK" sz="2400" dirty="0"/>
              <a:t>Din måde at kommunikere på</a:t>
            </a:r>
          </a:p>
          <a:p>
            <a:r>
              <a:rPr lang="da-DK" sz="2400" dirty="0"/>
              <a:t>De ord, du bruger</a:t>
            </a:r>
          </a:p>
          <a:p>
            <a:r>
              <a:rPr lang="da-DK" sz="2400" dirty="0"/>
              <a:t>Dit kropssprog</a:t>
            </a:r>
          </a:p>
          <a:p>
            <a:r>
              <a:rPr lang="da-DK" sz="2400" dirty="0"/>
              <a:t>Din forståelse</a:t>
            </a:r>
          </a:p>
          <a:p>
            <a:r>
              <a:rPr lang="da-DK" sz="2400" dirty="0"/>
              <a:t>Din tålmodighed </a:t>
            </a:r>
          </a:p>
          <a:p>
            <a:r>
              <a:rPr lang="da-DK" sz="2400" dirty="0"/>
              <a:t>Din hjælp </a:t>
            </a:r>
          </a:p>
          <a:p>
            <a:pPr marL="0" indent="0">
              <a:buNone/>
            </a:pPr>
            <a:r>
              <a:rPr lang="da-DK" sz="2400" dirty="0"/>
              <a:t>kan gøre </a:t>
            </a:r>
            <a:r>
              <a:rPr lang="da-DK" sz="2400" b="1" u="sng" dirty="0">
                <a:solidFill>
                  <a:schemeClr val="accent5"/>
                </a:solidFill>
              </a:rPr>
              <a:t>en kæmpe forskel</a:t>
            </a:r>
            <a:r>
              <a:rPr lang="da-DK" sz="2400" dirty="0"/>
              <a:t> for, </a:t>
            </a:r>
            <a:r>
              <a:rPr lang="da-DK" sz="2400"/>
              <a:t>at kunden </a:t>
            </a:r>
            <a:r>
              <a:rPr lang="da-DK" sz="2400" dirty="0"/>
              <a:t>føler sig tryg.</a:t>
            </a:r>
          </a:p>
          <a:p>
            <a:endParaRPr lang="da-DK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E9EEF1-72CA-EE83-C302-288B1BDD2C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4158" y="1305939"/>
            <a:ext cx="1790656" cy="47105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16D8C4E-501F-AA19-CF80-E1CD500B1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887" y="1176223"/>
            <a:ext cx="1721913" cy="484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981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7E46-7355-D000-E97B-FF76648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skal du gøre?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3E62-20E1-44B1-5A76-4FF630E1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05790" y="3301795"/>
            <a:ext cx="2712246" cy="2036455"/>
          </a:xfrm>
        </p:spPr>
        <p:txBody>
          <a:bodyPr>
            <a:sp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da-DK" b="1" dirty="0">
                <a:solidFill>
                  <a:schemeClr val="accent5"/>
                </a:solidFill>
              </a:rPr>
              <a:t>Vær tålmodig</a:t>
            </a:r>
            <a:br>
              <a:rPr lang="da-DK" sz="2000" b="1" dirty="0">
                <a:solidFill>
                  <a:schemeClr val="accent5"/>
                </a:solidFill>
              </a:rPr>
            </a:br>
            <a:r>
              <a:rPr lang="da-DK" sz="1000" b="1" dirty="0">
                <a:solidFill>
                  <a:schemeClr val="accent5"/>
                </a:solidFill>
              </a:rPr>
              <a:t> </a:t>
            </a:r>
            <a:br>
              <a:rPr lang="da-DK" sz="2000" b="1" dirty="0">
                <a:solidFill>
                  <a:schemeClr val="accent5"/>
                </a:solidFill>
              </a:rPr>
            </a:br>
            <a:r>
              <a:rPr lang="da-DK" sz="2000" dirty="0"/>
              <a:t>Sæt tempoet ned, hjælp på vej – og vis, at du har tid til at vente.</a:t>
            </a:r>
          </a:p>
          <a:p>
            <a:pPr marL="0" indent="0" algn="ctr">
              <a:lnSpc>
                <a:spcPct val="100000"/>
              </a:lnSpc>
              <a:buNone/>
            </a:pPr>
            <a:endParaRPr lang="da-DK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716874-CA17-549E-D72E-3988725569FE}"/>
              </a:ext>
            </a:extLst>
          </p:cNvPr>
          <p:cNvSpPr txBox="1"/>
          <p:nvPr/>
        </p:nvSpPr>
        <p:spPr>
          <a:xfrm>
            <a:off x="838200" y="3295742"/>
            <a:ext cx="2581275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800" b="1" dirty="0">
                <a:solidFill>
                  <a:schemeClr val="accent5"/>
                </a:solidFill>
              </a:rPr>
              <a:t>Tag kontakt </a:t>
            </a:r>
          </a:p>
          <a:p>
            <a:pPr marL="0" indent="0" algn="ctr">
              <a:buNone/>
            </a:pPr>
            <a:r>
              <a:rPr lang="da-DK" sz="1000" b="1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2000" dirty="0">
                <a:solidFill>
                  <a:schemeClr val="accent2"/>
                </a:solidFill>
              </a:rPr>
              <a:t>Vær smilende, imødekommende og kig kunden i øjnene – det skaber tryghed.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1C2C7E-AC95-079F-0530-A60935D8AD8C}"/>
              </a:ext>
            </a:extLst>
          </p:cNvPr>
          <p:cNvSpPr txBox="1"/>
          <p:nvPr/>
        </p:nvSpPr>
        <p:spPr>
          <a:xfrm>
            <a:off x="3679997" y="3295742"/>
            <a:ext cx="2581275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2800" b="1" dirty="0">
                <a:solidFill>
                  <a:schemeClr val="accent5"/>
                </a:solidFill>
              </a:rPr>
              <a:t>Tal tydeligt – </a:t>
            </a:r>
          </a:p>
          <a:p>
            <a:pPr marL="0" indent="0" algn="ctr">
              <a:buNone/>
            </a:pPr>
            <a:r>
              <a:rPr lang="da-DK" sz="2800" b="1" dirty="0">
                <a:solidFill>
                  <a:schemeClr val="accent5"/>
                </a:solidFill>
              </a:rPr>
              <a:t>og langsomt</a:t>
            </a:r>
            <a:br>
              <a:rPr lang="da-DK" sz="2000" b="1" dirty="0">
                <a:solidFill>
                  <a:schemeClr val="accent5"/>
                </a:solidFill>
              </a:rPr>
            </a:br>
            <a:r>
              <a:rPr lang="da-DK" sz="1000" b="1" dirty="0">
                <a:solidFill>
                  <a:schemeClr val="accent5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da-DK" sz="2000" dirty="0">
                <a:solidFill>
                  <a:schemeClr val="accent2"/>
                </a:solidFill>
              </a:rPr>
              <a:t>Ét spørgsmål ad gangen – korte sætninger og få ord.</a:t>
            </a:r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7BD482D5-6ABB-E74E-84A3-FD9E40AD88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49213" y="2299164"/>
            <a:ext cx="2080344" cy="3492688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77DE48B9-AACA-D7F6-9A7A-329C8ABE0FDC}"/>
              </a:ext>
            </a:extLst>
          </p:cNvPr>
          <p:cNvGrpSpPr/>
          <p:nvPr/>
        </p:nvGrpSpPr>
        <p:grpSpPr>
          <a:xfrm>
            <a:off x="1814513" y="2379433"/>
            <a:ext cx="628650" cy="717411"/>
            <a:chOff x="1814513" y="2379433"/>
            <a:chExt cx="628650" cy="717411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EF379C1-BB37-1654-3BB6-404C980CA13E}"/>
                </a:ext>
              </a:extLst>
            </p:cNvPr>
            <p:cNvSpPr/>
            <p:nvPr/>
          </p:nvSpPr>
          <p:spPr>
            <a:xfrm>
              <a:off x="1814513" y="2468194"/>
              <a:ext cx="628650" cy="6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681084C-D3D2-F3A4-4C15-D1CE08B1317F}"/>
                </a:ext>
              </a:extLst>
            </p:cNvPr>
            <p:cNvSpPr txBox="1"/>
            <p:nvPr/>
          </p:nvSpPr>
          <p:spPr>
            <a:xfrm>
              <a:off x="1814513" y="2379433"/>
              <a:ext cx="628650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da-DK" sz="4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AE95B268-3B1A-FA9A-BE11-BE41E1041227}"/>
              </a:ext>
            </a:extLst>
          </p:cNvPr>
          <p:cNvGrpSpPr/>
          <p:nvPr/>
        </p:nvGrpSpPr>
        <p:grpSpPr>
          <a:xfrm>
            <a:off x="4656310" y="2379433"/>
            <a:ext cx="628650" cy="717411"/>
            <a:chOff x="4656310" y="2379433"/>
            <a:chExt cx="628650" cy="71741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A7BC7DE-181F-B235-95F4-01072E91E746}"/>
                </a:ext>
              </a:extLst>
            </p:cNvPr>
            <p:cNvSpPr/>
            <p:nvPr/>
          </p:nvSpPr>
          <p:spPr>
            <a:xfrm>
              <a:off x="4656310" y="2468194"/>
              <a:ext cx="628650" cy="6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6BAC4C8-A61C-7284-5073-B342E4D072F5}"/>
                </a:ext>
              </a:extLst>
            </p:cNvPr>
            <p:cNvSpPr txBox="1"/>
            <p:nvPr/>
          </p:nvSpPr>
          <p:spPr>
            <a:xfrm>
              <a:off x="4656310" y="2379433"/>
              <a:ext cx="6286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a-DK" sz="4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2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802EBF29-D75A-CB71-4681-3B0D517DD012}"/>
              </a:ext>
            </a:extLst>
          </p:cNvPr>
          <p:cNvGrpSpPr/>
          <p:nvPr/>
        </p:nvGrpSpPr>
        <p:grpSpPr>
          <a:xfrm>
            <a:off x="7747588" y="2355095"/>
            <a:ext cx="628650" cy="747803"/>
            <a:chOff x="7747588" y="2355095"/>
            <a:chExt cx="628650" cy="747803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3B46E44-5A4C-C157-E908-A3E045E1C8F6}"/>
                </a:ext>
              </a:extLst>
            </p:cNvPr>
            <p:cNvSpPr/>
            <p:nvPr/>
          </p:nvSpPr>
          <p:spPr>
            <a:xfrm>
              <a:off x="7747588" y="2474248"/>
              <a:ext cx="628650" cy="62865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a-DK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8A40652-1D18-E162-8661-2E9F7597C22B}"/>
                </a:ext>
              </a:extLst>
            </p:cNvPr>
            <p:cNvSpPr txBox="1"/>
            <p:nvPr/>
          </p:nvSpPr>
          <p:spPr>
            <a:xfrm>
              <a:off x="7747588" y="2355095"/>
              <a:ext cx="62865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da-DK" sz="4000" b="1" dirty="0">
                  <a:solidFill>
                    <a:schemeClr val="bg2">
                      <a:lumMod val="40000"/>
                      <a:lumOff val="60000"/>
                    </a:schemeClr>
                  </a:solidFill>
                </a:rPr>
                <a:t>3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3F3707BD-FB23-155D-676F-54A23DDFCD64}"/>
              </a:ext>
            </a:extLst>
          </p:cNvPr>
          <p:cNvSpPr txBox="1"/>
          <p:nvPr/>
        </p:nvSpPr>
        <p:spPr>
          <a:xfrm>
            <a:off x="452846" y="6174987"/>
            <a:ext cx="5726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Rådene er lavet med inspiration fra Folkebevægelsen for et Demensvenligt Danmark</a:t>
            </a:r>
          </a:p>
        </p:txBody>
      </p:sp>
    </p:spTree>
    <p:extLst>
      <p:ext uri="{BB962C8B-B14F-4D97-AF65-F5344CB8AC3E}">
        <p14:creationId xmlns:p14="http://schemas.microsoft.com/office/powerpoint/2010/main" val="1702571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A7E46-7355-D000-E97B-FF76648C6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Hvad kan du – helt konkret – gøre?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13E62-20E1-44B1-5A76-4FF630E15F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81199"/>
            <a:ext cx="4461711" cy="4154984"/>
          </a:xfrm>
        </p:spPr>
        <p:txBody>
          <a:bodyPr wrap="square" numCol="1">
            <a:spAutoFit/>
          </a:bodyPr>
          <a:lstStyle/>
          <a:p>
            <a:pPr marL="0" indent="0">
              <a:buNone/>
            </a:pPr>
            <a:r>
              <a:rPr lang="da-DK" sz="2000" b="1" dirty="0">
                <a:solidFill>
                  <a:schemeClr val="accent5"/>
                </a:solidFill>
              </a:rPr>
              <a:t>Hvis kunden ikke kan finde varerne: </a:t>
            </a:r>
          </a:p>
          <a:p>
            <a:pPr marL="0" indent="0">
              <a:buNone/>
            </a:pPr>
            <a:r>
              <a:rPr lang="da-DK" sz="2000" dirty="0"/>
              <a:t>Det er ikke altid nok at pege. </a:t>
            </a:r>
            <a:br>
              <a:rPr lang="da-DK" sz="2000" dirty="0"/>
            </a:br>
            <a:r>
              <a:rPr lang="da-DK" sz="2000" dirty="0"/>
              <a:t>Hjælp ved at gå med kunden hen </a:t>
            </a:r>
            <a:br>
              <a:rPr lang="da-DK" sz="2000" dirty="0"/>
            </a:br>
            <a:r>
              <a:rPr lang="da-DK" sz="2000" dirty="0"/>
              <a:t>til den hylde, hvor varerne står. </a:t>
            </a:r>
            <a:br>
              <a:rPr lang="da-DK" sz="2000" dirty="0"/>
            </a:br>
            <a:endParaRPr lang="da-DK" sz="2000" dirty="0"/>
          </a:p>
          <a:p>
            <a:pPr marL="0" indent="0">
              <a:buNone/>
            </a:pPr>
            <a:r>
              <a:rPr lang="da-DK" sz="2000" b="1" dirty="0">
                <a:solidFill>
                  <a:schemeClr val="accent5"/>
                </a:solidFill>
              </a:rPr>
              <a:t>Hvis kunden har svært ved at finde ud af, hvilke varer han eller hun skal købe:</a:t>
            </a:r>
          </a:p>
          <a:p>
            <a:pPr marL="0" indent="0">
              <a:buNone/>
            </a:pPr>
            <a:r>
              <a:rPr lang="da-DK" sz="2000" dirty="0"/>
              <a:t>Hjælp ved fx at spørge efter en indkøbsseddel – eller ved at vise butikkens fysiske tilbudsavis, hvor personen kan pege.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61495EF-2714-8361-8EC9-A1ADAF109856}"/>
              </a:ext>
            </a:extLst>
          </p:cNvPr>
          <p:cNvSpPr txBox="1">
            <a:spLocks/>
          </p:cNvSpPr>
          <p:nvPr/>
        </p:nvSpPr>
        <p:spPr>
          <a:xfrm>
            <a:off x="6148137" y="1981199"/>
            <a:ext cx="5065295" cy="3375283"/>
          </a:xfrm>
          <a:prstGeom prst="rect">
            <a:avLst/>
          </a:prstGeom>
        </p:spPr>
        <p:txBody>
          <a:bodyPr vert="horz" wrap="square" lIns="91440" tIns="45720" rIns="91440" bIns="45720" numCol="1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>
                <a:solidFill>
                  <a:schemeClr val="accent5"/>
                </a:solidFill>
              </a:rPr>
              <a:t>Hvis kunden har svært ved at betale: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Hjælp ved at holde øjenkontakt og signalere, at det er helt okay, det tager lidt ekstra tid.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Du kan fx også spørge, om kunden har brug for hjælp til at betale.</a:t>
            </a:r>
            <a:br>
              <a:rPr lang="da-DK" sz="2000" dirty="0"/>
            </a:br>
            <a:endParaRPr lang="da-DK" sz="2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b="1" dirty="0">
                <a:solidFill>
                  <a:schemeClr val="accent5"/>
                </a:solidFill>
              </a:rPr>
              <a:t>Hvis kunden kommer til at gå uden at betale: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2000" dirty="0"/>
              <a:t>Skæld ikke ud. Hjælp ved stille og roligt at minde kunden om, at varerne skal betales.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C56CFD-FB17-E476-8FAB-9B69AA9033EA}"/>
              </a:ext>
            </a:extLst>
          </p:cNvPr>
          <p:cNvSpPr txBox="1"/>
          <p:nvPr/>
        </p:nvSpPr>
        <p:spPr>
          <a:xfrm>
            <a:off x="452846" y="6174987"/>
            <a:ext cx="57267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1200" dirty="0">
                <a:solidFill>
                  <a:schemeClr val="accent2"/>
                </a:solidFill>
              </a:rPr>
              <a:t>Rådene er lavet med inspiration fra Folkebevægelsen for et Demensvenligt Danmark</a:t>
            </a:r>
          </a:p>
        </p:txBody>
      </p:sp>
    </p:spTree>
    <p:extLst>
      <p:ext uri="{BB962C8B-B14F-4D97-AF65-F5344CB8AC3E}">
        <p14:creationId xmlns:p14="http://schemas.microsoft.com/office/powerpoint/2010/main" val="1681472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20CFE-9921-4654-BFFF-DD2230B77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Tilgængelige videoer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BA495-420F-BC32-E7C9-0B81C0236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1357" y="3244446"/>
            <a:ext cx="2646021" cy="48568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1100" b="1" dirty="0">
                <a:solidFill>
                  <a:schemeClr val="accent3"/>
                </a:solidFill>
              </a:rPr>
              <a:t>Generel informationsfilm</a:t>
            </a:r>
            <a:r>
              <a:rPr lang="da-DK" sz="1100" dirty="0">
                <a:solidFill>
                  <a:schemeClr val="accent3"/>
                </a:solidFill>
              </a:rPr>
              <a:t> </a:t>
            </a:r>
            <a:r>
              <a:rPr lang="da-DK" sz="1100" b="1" dirty="0">
                <a:solidFill>
                  <a:schemeClr val="accent3"/>
                </a:solidFill>
              </a:rPr>
              <a:t>(2:22)</a:t>
            </a:r>
            <a:br>
              <a:rPr lang="da-DK" sz="1100" dirty="0">
                <a:solidFill>
                  <a:schemeClr val="accent3"/>
                </a:solidFill>
              </a:rPr>
            </a:br>
            <a:r>
              <a:rPr lang="da-DK" sz="1100" dirty="0"/>
              <a:t>(interview og animation)</a:t>
            </a:r>
            <a:br>
              <a:rPr lang="da-DK" sz="1100" dirty="0"/>
            </a:br>
            <a:r>
              <a:rPr lang="da-DK" sz="1100" dirty="0">
                <a:hlinkClick r:id="rId3"/>
              </a:rPr>
              <a:t>Link til filmen </a:t>
            </a:r>
            <a:endParaRPr lang="da-DK" sz="11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A22B20B-4C84-A7BA-8DD0-1599C691409E}"/>
              </a:ext>
            </a:extLst>
          </p:cNvPr>
          <p:cNvSpPr txBox="1">
            <a:spLocks/>
          </p:cNvSpPr>
          <p:nvPr/>
        </p:nvSpPr>
        <p:spPr>
          <a:xfrm>
            <a:off x="7556280" y="3244446"/>
            <a:ext cx="2440059" cy="4781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100" b="1" dirty="0">
                <a:solidFill>
                  <a:schemeClr val="accent3"/>
                </a:solidFill>
              </a:rPr>
              <a:t>Film vedr. symbolerne </a:t>
            </a:r>
            <a:br>
              <a:rPr lang="da-DK" sz="1100" b="1" dirty="0">
                <a:solidFill>
                  <a:schemeClr val="accent3"/>
                </a:solidFill>
              </a:rPr>
            </a:br>
            <a:r>
              <a:rPr lang="da-DK" sz="1100" b="1" dirty="0">
                <a:solidFill>
                  <a:schemeClr val="accent3"/>
                </a:solidFill>
              </a:rPr>
              <a:t>og gode råd (1:19)</a:t>
            </a:r>
            <a:br>
              <a:rPr lang="da-DK" sz="1100" dirty="0"/>
            </a:br>
            <a:r>
              <a:rPr lang="da-DK" sz="1100" dirty="0">
                <a:hlinkClick r:id="rId4"/>
              </a:rPr>
              <a:t>Link til filmen </a:t>
            </a:r>
            <a:endParaRPr lang="da-DK" sz="1100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444AAD3F-71AA-02C0-CF6D-D1A1DC5AAE50}"/>
              </a:ext>
            </a:extLst>
          </p:cNvPr>
          <p:cNvSpPr txBox="1">
            <a:spLocks/>
          </p:cNvSpPr>
          <p:nvPr/>
        </p:nvSpPr>
        <p:spPr>
          <a:xfrm>
            <a:off x="8806401" y="5463079"/>
            <a:ext cx="2832046" cy="4480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100" b="1" dirty="0">
                <a:solidFill>
                  <a:schemeClr val="accent3"/>
                </a:solidFill>
              </a:rPr>
              <a:t>Video vedr. symbolerne med </a:t>
            </a:r>
            <a:br>
              <a:rPr lang="da-DK" sz="1100" b="1" dirty="0">
                <a:solidFill>
                  <a:schemeClr val="accent3"/>
                </a:solidFill>
              </a:rPr>
            </a:br>
            <a:r>
              <a:rPr lang="da-DK" sz="1100" b="1" dirty="0">
                <a:solidFill>
                  <a:schemeClr val="accent3"/>
                </a:solidFill>
              </a:rPr>
              <a:t>4 konkrete råd (1:02)</a:t>
            </a:r>
            <a:br>
              <a:rPr lang="da-DK" sz="1100" b="1" dirty="0">
                <a:solidFill>
                  <a:schemeClr val="accent3"/>
                </a:solidFill>
              </a:rPr>
            </a:br>
            <a:r>
              <a:rPr lang="da-DK" sz="1100" b="1" dirty="0">
                <a:solidFill>
                  <a:schemeClr val="accent3"/>
                </a:solidFill>
              </a:rPr>
              <a:t> </a:t>
            </a:r>
            <a:r>
              <a:rPr lang="da-DK" sz="1100" dirty="0">
                <a:hlinkClick r:id="rId5"/>
              </a:rPr>
              <a:t>Link til filmen</a:t>
            </a:r>
            <a:r>
              <a:rPr lang="da-DK" sz="1100" dirty="0"/>
              <a:t> 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0B5CF533-D00B-B098-ADEE-74C850A95F98}"/>
              </a:ext>
            </a:extLst>
          </p:cNvPr>
          <p:cNvSpPr txBox="1">
            <a:spLocks/>
          </p:cNvSpPr>
          <p:nvPr/>
        </p:nvSpPr>
        <p:spPr>
          <a:xfrm>
            <a:off x="5680257" y="5463080"/>
            <a:ext cx="2874476" cy="4536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100" b="1" dirty="0">
                <a:solidFill>
                  <a:schemeClr val="accent3"/>
                </a:solidFill>
              </a:rPr>
              <a:t>Video vedr. symbolerne med </a:t>
            </a:r>
            <a:br>
              <a:rPr lang="da-DK" sz="1100" b="1" dirty="0">
                <a:solidFill>
                  <a:schemeClr val="accent3"/>
                </a:solidFill>
              </a:rPr>
            </a:br>
            <a:r>
              <a:rPr lang="da-DK" sz="1100" b="1" dirty="0">
                <a:solidFill>
                  <a:schemeClr val="accent3"/>
                </a:solidFill>
              </a:rPr>
              <a:t>3 overordnede råd (0:52)</a:t>
            </a:r>
            <a:br>
              <a:rPr lang="da-DK" sz="1100" dirty="0"/>
            </a:br>
            <a:r>
              <a:rPr lang="da-DK" sz="1100" dirty="0">
                <a:hlinkClick r:id="rId6"/>
              </a:rPr>
              <a:t>Link til filmen</a:t>
            </a:r>
            <a:endParaRPr lang="da-DK" sz="1100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99D59D17-297A-487C-4F67-D06E96BDACA8}"/>
              </a:ext>
            </a:extLst>
          </p:cNvPr>
          <p:cNvSpPr txBox="1">
            <a:spLocks/>
          </p:cNvSpPr>
          <p:nvPr/>
        </p:nvSpPr>
        <p:spPr>
          <a:xfrm>
            <a:off x="3949643" y="3251399"/>
            <a:ext cx="2646109" cy="471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100" b="1" dirty="0">
                <a:solidFill>
                  <a:schemeClr val="accent3"/>
                </a:solidFill>
              </a:rPr>
              <a:t>Interview med butiksansatte (2:01)</a:t>
            </a:r>
            <a:r>
              <a:rPr lang="da-DK" sz="1100" b="1" dirty="0"/>
              <a:t> </a:t>
            </a:r>
            <a:r>
              <a:rPr lang="da-DK" sz="1100" dirty="0">
                <a:solidFill>
                  <a:schemeClr val="accent2"/>
                </a:solidFill>
              </a:rPr>
              <a:t>(interview) </a:t>
            </a:r>
            <a:br>
              <a:rPr lang="da-DK" sz="1100" dirty="0"/>
            </a:br>
            <a:r>
              <a:rPr lang="da-DK" sz="1100" dirty="0">
                <a:hlinkClick r:id="rId7"/>
              </a:rPr>
              <a:t>Link til filmen</a:t>
            </a:r>
            <a:endParaRPr lang="da-DK" sz="1100" dirty="0"/>
          </a:p>
          <a:p>
            <a:pPr marL="0" indent="0" algn="ctr">
              <a:buFont typeface="Arial" panose="020B0604020202020204" pitchFamily="34" charset="0"/>
              <a:buNone/>
            </a:pPr>
            <a:endParaRPr lang="da-DK" sz="110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B8EDFE-E9A2-F521-3B66-6CB1E99AD42E}"/>
              </a:ext>
            </a:extLst>
          </p:cNvPr>
          <p:cNvGrpSpPr/>
          <p:nvPr/>
        </p:nvGrpSpPr>
        <p:grpSpPr>
          <a:xfrm>
            <a:off x="921358" y="1728347"/>
            <a:ext cx="2556615" cy="1475080"/>
            <a:chOff x="921358" y="1699066"/>
            <a:chExt cx="2646019" cy="152666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FD38FAF6-B3B0-8765-587A-33B469B276F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14" b="-1233"/>
            <a:stretch/>
          </p:blipFill>
          <p:spPr>
            <a:xfrm>
              <a:off x="921358" y="1699066"/>
              <a:ext cx="2646019" cy="1526663"/>
            </a:xfrm>
            <a:prstGeom prst="roundRect">
              <a:avLst>
                <a:gd name="adj" fmla="val 9440"/>
              </a:avLst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09E61EC5-A99B-BCE2-381E-B1A7AF67F23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19272" y="2158715"/>
              <a:ext cx="649406" cy="445106"/>
            </a:xfrm>
            <a:prstGeom prst="rect">
              <a:avLst/>
            </a:prstGeom>
          </p:spPr>
        </p:pic>
      </p:grp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E8CB71B2-19BE-8FFE-2FF4-50700FFAB131}"/>
              </a:ext>
            </a:extLst>
          </p:cNvPr>
          <p:cNvSpPr txBox="1">
            <a:spLocks/>
          </p:cNvSpPr>
          <p:nvPr/>
        </p:nvSpPr>
        <p:spPr>
          <a:xfrm>
            <a:off x="617644" y="5457719"/>
            <a:ext cx="3220790" cy="485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da-DK" sz="1100" b="1" dirty="0">
                <a:solidFill>
                  <a:schemeClr val="accent3"/>
                </a:solidFill>
              </a:rPr>
              <a:t>Generel informationsfilm </a:t>
            </a:r>
            <a:br>
              <a:rPr lang="da-DK" sz="1100" b="1" dirty="0">
                <a:solidFill>
                  <a:schemeClr val="accent3"/>
                </a:solidFill>
              </a:rPr>
            </a:br>
            <a:r>
              <a:rPr lang="da-DK" sz="1100" b="1" dirty="0">
                <a:solidFill>
                  <a:schemeClr val="accent3"/>
                </a:solidFill>
              </a:rPr>
              <a:t>- </a:t>
            </a:r>
            <a:r>
              <a:rPr lang="da-DK" sz="1100" b="1" u="sng" dirty="0">
                <a:solidFill>
                  <a:schemeClr val="accent3"/>
                </a:solidFill>
              </a:rPr>
              <a:t>kort</a:t>
            </a:r>
            <a:r>
              <a:rPr lang="da-DK" sz="1100" b="1" dirty="0">
                <a:solidFill>
                  <a:schemeClr val="accent3"/>
                </a:solidFill>
              </a:rPr>
              <a:t> udgave (1:49)</a:t>
            </a:r>
            <a:r>
              <a:rPr lang="da-DK" sz="1100" dirty="0">
                <a:solidFill>
                  <a:schemeClr val="accent3"/>
                </a:solidFill>
              </a:rPr>
              <a:t> </a:t>
            </a:r>
            <a:br>
              <a:rPr lang="da-DK" sz="1100" dirty="0">
                <a:solidFill>
                  <a:schemeClr val="accent3"/>
                </a:solidFill>
              </a:rPr>
            </a:br>
            <a:r>
              <a:rPr lang="da-DK" sz="1100" dirty="0"/>
              <a:t>(interview og animation)</a:t>
            </a:r>
            <a:br>
              <a:rPr lang="da-DK" sz="1100" dirty="0"/>
            </a:br>
            <a:r>
              <a:rPr lang="da-DK" sz="1100" dirty="0">
                <a:hlinkClick r:id="rId11"/>
              </a:rPr>
              <a:t>Link til filmen</a:t>
            </a:r>
            <a:endParaRPr lang="da-DK" sz="1100" dirty="0"/>
          </a:p>
        </p:txBody>
      </p:sp>
      <p:pic>
        <p:nvPicPr>
          <p:cNvPr id="37" name="Graphic 36" descr="Arrow: Slight curve with solid fill">
            <a:extLst>
              <a:ext uri="{FF2B5EF4-FFF2-40B4-BE49-F238E27FC236}">
                <a16:creationId xmlns:a16="http://schemas.microsoft.com/office/drawing/2014/main" id="{01738316-B17C-6B1C-4837-29DC36EDF9B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6934685">
            <a:off x="7282704" y="3463931"/>
            <a:ext cx="471237" cy="376386"/>
          </a:xfrm>
          <a:prstGeom prst="rect">
            <a:avLst/>
          </a:prstGeom>
        </p:spPr>
      </p:pic>
      <p:pic>
        <p:nvPicPr>
          <p:cNvPr id="42" name="Graphic 41" descr="Arrow: Slight curve with solid fill">
            <a:extLst>
              <a:ext uri="{FF2B5EF4-FFF2-40B4-BE49-F238E27FC236}">
                <a16:creationId xmlns:a16="http://schemas.microsoft.com/office/drawing/2014/main" id="{BB0EE346-79DC-DB2C-2209-D2E2560931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665315" flipH="1">
            <a:off x="9873316" y="3448927"/>
            <a:ext cx="471237" cy="37638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248C7759-B755-83B1-0BCA-253AEE89D2B3}"/>
              </a:ext>
            </a:extLst>
          </p:cNvPr>
          <p:cNvGrpSpPr/>
          <p:nvPr/>
        </p:nvGrpSpPr>
        <p:grpSpPr>
          <a:xfrm>
            <a:off x="3949642" y="1728347"/>
            <a:ext cx="2556704" cy="1475080"/>
            <a:chOff x="3949641" y="1699066"/>
            <a:chExt cx="2646111" cy="1526663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E8C795F4-8F83-0D38-7DFF-F317111E8B5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77"/>
            <a:stretch/>
          </p:blipFill>
          <p:spPr>
            <a:xfrm>
              <a:off x="3949641" y="1699066"/>
              <a:ext cx="2646111" cy="1526663"/>
            </a:xfrm>
            <a:prstGeom prst="roundRect">
              <a:avLst>
                <a:gd name="adj" fmla="val 9440"/>
              </a:avLst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B335134C-D51A-2D88-2311-37BCAB05787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4947993" y="2158715"/>
              <a:ext cx="649406" cy="445106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06A6F36-10D7-1629-532A-3CC19AD58BA1}"/>
              </a:ext>
            </a:extLst>
          </p:cNvPr>
          <p:cNvGrpSpPr/>
          <p:nvPr/>
        </p:nvGrpSpPr>
        <p:grpSpPr>
          <a:xfrm>
            <a:off x="896135" y="3972673"/>
            <a:ext cx="2573806" cy="1475080"/>
            <a:chOff x="903568" y="3974670"/>
            <a:chExt cx="2663811" cy="1526663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74FA74C-126C-C2C3-09AD-78CFB91BDC8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04" t="1398" r="2312" b="-1353"/>
            <a:stretch/>
          </p:blipFill>
          <p:spPr>
            <a:xfrm>
              <a:off x="903568" y="3974670"/>
              <a:ext cx="2663811" cy="1526663"/>
            </a:xfrm>
            <a:prstGeom prst="roundRect">
              <a:avLst>
                <a:gd name="adj" fmla="val 9440"/>
              </a:avLst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76324086-1B6E-7D43-D42D-6FCC7C24082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919272" y="4402977"/>
              <a:ext cx="649406" cy="445106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17871E-1060-A411-02F8-0DCDD1855D9E}"/>
              </a:ext>
            </a:extLst>
          </p:cNvPr>
          <p:cNvGrpSpPr/>
          <p:nvPr/>
        </p:nvGrpSpPr>
        <p:grpSpPr>
          <a:xfrm>
            <a:off x="5962175" y="3951161"/>
            <a:ext cx="2530099" cy="1475080"/>
            <a:chOff x="5969609" y="3953158"/>
            <a:chExt cx="2618576" cy="1526663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2867DC3A-8716-9DE9-1D32-7297F48E8D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4" r="2555"/>
            <a:stretch/>
          </p:blipFill>
          <p:spPr>
            <a:xfrm>
              <a:off x="5969609" y="3953158"/>
              <a:ext cx="2618576" cy="1526663"/>
            </a:xfrm>
            <a:prstGeom prst="roundRect">
              <a:avLst>
                <a:gd name="adj" fmla="val 9440"/>
              </a:avLst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2E2EC7E9-1CFA-E0D2-27F2-FB97C81456F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954194" y="4507848"/>
              <a:ext cx="649406" cy="445106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7A0140-DF92-36B7-5819-97FD488C9560}"/>
              </a:ext>
            </a:extLst>
          </p:cNvPr>
          <p:cNvGrpSpPr/>
          <p:nvPr/>
        </p:nvGrpSpPr>
        <p:grpSpPr>
          <a:xfrm>
            <a:off x="8900495" y="3951161"/>
            <a:ext cx="2576430" cy="1475080"/>
            <a:chOff x="8907928" y="3953158"/>
            <a:chExt cx="2666527" cy="152666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BF81D924-F4C2-4979-FB0A-C03BF05DE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02" r="660" b="-1475"/>
            <a:stretch/>
          </p:blipFill>
          <p:spPr>
            <a:xfrm>
              <a:off x="8907928" y="3953158"/>
              <a:ext cx="2666527" cy="1526663"/>
            </a:xfrm>
            <a:prstGeom prst="roundRect">
              <a:avLst>
                <a:gd name="adj" fmla="val 9440"/>
              </a:avLst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9985B7CA-6CD1-C4C9-C6B9-BCE07F69E4C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945658" y="4507848"/>
              <a:ext cx="649406" cy="445106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12E2705-38CF-88E9-66F5-DCC2E9D6F9CF}"/>
              </a:ext>
            </a:extLst>
          </p:cNvPr>
          <p:cNvGrpSpPr/>
          <p:nvPr/>
        </p:nvGrpSpPr>
        <p:grpSpPr>
          <a:xfrm>
            <a:off x="7480366" y="1719834"/>
            <a:ext cx="2576430" cy="1475080"/>
            <a:chOff x="7480365" y="1690553"/>
            <a:chExt cx="2666527" cy="1526663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C538CF0-4745-120C-1FFF-81B8B21411A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"/>
            <a:stretch/>
          </p:blipFill>
          <p:spPr>
            <a:xfrm>
              <a:off x="7480365" y="1690553"/>
              <a:ext cx="2666527" cy="1526663"/>
            </a:xfrm>
            <a:prstGeom prst="roundRect">
              <a:avLst>
                <a:gd name="adj" fmla="val 9440"/>
              </a:avLst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46249378-5083-5063-4676-77FDFF95647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488925" y="2185264"/>
              <a:ext cx="649406" cy="445106"/>
            </a:xfrm>
            <a:prstGeom prst="rect">
              <a:avLst/>
            </a:prstGeom>
          </p:spPr>
        </p:pic>
      </p:grpSp>
      <p:pic>
        <p:nvPicPr>
          <p:cNvPr id="5" name="Graphic 4" descr="Arrow: Slight curve with solid fill">
            <a:extLst>
              <a:ext uri="{FF2B5EF4-FFF2-40B4-BE49-F238E27FC236}">
                <a16:creationId xmlns:a16="http://schemas.microsoft.com/office/drawing/2014/main" id="{068A0313-5B57-23F3-3F9C-F62A7ECFF34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4665315" flipH="1">
            <a:off x="2970878" y="3442818"/>
            <a:ext cx="471237" cy="37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606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ACC2D8-C28B-93ED-52EB-9645FF87B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dirty="0"/>
              <a:t>Kontaktperson(er) her i butikken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BA9ACD-D97C-73F5-1C32-196605BEB25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3BFB9488-D9D6-1C7E-B26E-FCC725A342B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77AC43D-32A7-D513-2E14-58795D96F9B6}"/>
              </a:ext>
            </a:extLst>
          </p:cNvPr>
          <p:cNvSpPr txBox="1">
            <a:spLocks/>
          </p:cNvSpPr>
          <p:nvPr/>
        </p:nvSpPr>
        <p:spPr>
          <a:xfrm>
            <a:off x="2013973" y="4312129"/>
            <a:ext cx="3393104" cy="1708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800" b="1" dirty="0">
                <a:solidFill>
                  <a:schemeClr val="accent3"/>
                </a:solidFill>
              </a:rPr>
              <a:t>Navn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Afdeling / titel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Tlf. xx </a:t>
            </a:r>
            <a:r>
              <a:rPr lang="da-DK" sz="1400" dirty="0" err="1"/>
              <a:t>xx</a:t>
            </a:r>
            <a:r>
              <a:rPr lang="da-DK" sz="1400" dirty="0"/>
              <a:t> </a:t>
            </a:r>
            <a:r>
              <a:rPr lang="da-DK" sz="1400" dirty="0" err="1"/>
              <a:t>xx</a:t>
            </a:r>
            <a:r>
              <a:rPr lang="da-DK" sz="1400" dirty="0"/>
              <a:t> </a:t>
            </a:r>
            <a:r>
              <a:rPr lang="da-DK" sz="1400" dirty="0" err="1"/>
              <a:t>xx</a:t>
            </a:r>
            <a:endParaRPr lang="da-DK" sz="14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Mail: </a:t>
            </a:r>
            <a:r>
              <a:rPr lang="da-DK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xx@xx.dk</a:t>
            </a:r>
            <a:endParaRPr lang="da-DK" sz="14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Træffes bedst: (dage/tidspunkter)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FA1283B-A829-C807-5430-572A71301A42}"/>
              </a:ext>
            </a:extLst>
          </p:cNvPr>
          <p:cNvSpPr txBox="1">
            <a:spLocks/>
          </p:cNvSpPr>
          <p:nvPr/>
        </p:nvSpPr>
        <p:spPr>
          <a:xfrm>
            <a:off x="5816416" y="4312129"/>
            <a:ext cx="3393104" cy="17080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800" b="1" dirty="0">
                <a:solidFill>
                  <a:schemeClr val="accent3"/>
                </a:solidFill>
              </a:rPr>
              <a:t>Navn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Afdeling / titel</a:t>
            </a:r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Tlf. xx </a:t>
            </a:r>
            <a:r>
              <a:rPr lang="da-DK" sz="1400" dirty="0" err="1"/>
              <a:t>xx</a:t>
            </a:r>
            <a:r>
              <a:rPr lang="da-DK" sz="1400" dirty="0"/>
              <a:t> </a:t>
            </a:r>
            <a:r>
              <a:rPr lang="da-DK" sz="1400" dirty="0" err="1"/>
              <a:t>xx</a:t>
            </a:r>
            <a:r>
              <a:rPr lang="da-DK" sz="1400" dirty="0"/>
              <a:t> </a:t>
            </a:r>
            <a:r>
              <a:rPr lang="da-DK" sz="1400" dirty="0" err="1"/>
              <a:t>xx</a:t>
            </a:r>
            <a:endParaRPr lang="da-DK" sz="14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Mail: </a:t>
            </a:r>
            <a:r>
              <a:rPr lang="da-DK" sz="14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xx@xx.dk</a:t>
            </a:r>
            <a:endParaRPr lang="da-DK" sz="1400" dirty="0"/>
          </a:p>
          <a:p>
            <a:pPr marL="0" indent="0" algn="ctr">
              <a:lnSpc>
                <a:spcPct val="100000"/>
              </a:lnSpc>
              <a:spcBef>
                <a:spcPts val="300"/>
              </a:spcBef>
              <a:buFont typeface="Arial" panose="020B0604020202020204" pitchFamily="34" charset="0"/>
              <a:buNone/>
            </a:pPr>
            <a:r>
              <a:rPr lang="da-DK" sz="1400" dirty="0"/>
              <a:t>Træffes bedst: (dage/tidspunkter)</a:t>
            </a:r>
          </a:p>
        </p:txBody>
      </p:sp>
    </p:spTree>
    <p:extLst>
      <p:ext uri="{BB962C8B-B14F-4D97-AF65-F5344CB8AC3E}">
        <p14:creationId xmlns:p14="http://schemas.microsoft.com/office/powerpoint/2010/main" val="8312530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t inkluderende samfund">
      <a:dk1>
        <a:srgbClr val="000000"/>
      </a:dk1>
      <a:lt1>
        <a:sysClr val="window" lastClr="FFFFFF"/>
      </a:lt1>
      <a:dk2>
        <a:srgbClr val="93BFB7"/>
      </a:dk2>
      <a:lt2>
        <a:srgbClr val="97A6A0"/>
      </a:lt2>
      <a:accent1>
        <a:srgbClr val="E4F2E7"/>
      </a:accent1>
      <a:accent2>
        <a:srgbClr val="2D3E40"/>
      </a:accent2>
      <a:accent3>
        <a:srgbClr val="005C53"/>
      </a:accent3>
      <a:accent4>
        <a:srgbClr val="F2EC94"/>
      </a:accent4>
      <a:accent5>
        <a:srgbClr val="E36200"/>
      </a:accent5>
      <a:accent6>
        <a:srgbClr val="70AD47"/>
      </a:accent6>
      <a:hlink>
        <a:srgbClr val="0563C1"/>
      </a:hlink>
      <a:folHlink>
        <a:srgbClr val="954F72"/>
      </a:folHlink>
    </a:clrScheme>
    <a:fontScheme name="Det inkluderende samfund">
      <a:majorFont>
        <a:latin typeface="Constantia"/>
        <a:ea typeface=""/>
        <a:cs typeface=""/>
      </a:majorFont>
      <a:minorFont>
        <a:latin typeface="Constant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TemplafyFormConfiguration><![CDATA[{"formFields":[],"formDataEntries":[]}]]></TemplafyFormConfiguration>
</file>

<file path=customXml/item2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BA88882361EB4089A233C012958512" ma:contentTypeVersion="16" ma:contentTypeDescription="Create a new document." ma:contentTypeScope="" ma:versionID="95e8e535d33e4797d616fd73348cca18">
  <xsd:schema xmlns:xsd="http://www.w3.org/2001/XMLSchema" xmlns:xs="http://www.w3.org/2001/XMLSchema" xmlns:p="http://schemas.microsoft.com/office/2006/metadata/properties" xmlns:ns2="bb784f59-479b-49a7-9f6a-33bddd9b5335" xmlns:ns3="0a5fe159-7e87-4e30-a0b2-52e8b5c0d4cc" xmlns:ns4="1611cc7e-243d-4120-a4b3-dc62a26f08e1" targetNamespace="http://schemas.microsoft.com/office/2006/metadata/properties" ma:root="true" ma:fieldsID="ace4fcd981ec2d9a156195852e92146b" ns2:_="" ns3:_="" ns4:_="">
    <xsd:import namespace="bb784f59-479b-49a7-9f6a-33bddd9b5335"/>
    <xsd:import namespace="0a5fe159-7e87-4e30-a0b2-52e8b5c0d4cc"/>
    <xsd:import namespace="1611cc7e-243d-4120-a4b3-dc62a26f08e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784f59-479b-49a7-9f6a-33bddd9b53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2a0716b9-ea6c-4544-a4bd-65ac324c60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5fe159-7e87-4e30-a0b2-52e8b5c0d4c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11cc7e-243d-4120-a4b3-dc62a26f08e1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5e19c04e-3101-4659-9ec6-e55aed90632f}" ma:internalName="TaxCatchAll" ma:showField="CatchAllData" ma:web="0a5fe159-7e87-4e30-a0b2-52e8b5c0d4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784f59-479b-49a7-9f6a-33bddd9b5335">
      <Terms xmlns="http://schemas.microsoft.com/office/infopath/2007/PartnerControls"/>
    </lcf76f155ced4ddcb4097134ff3c332f>
    <TaxCatchAll xmlns="1611cc7e-243d-4120-a4b3-dc62a26f08e1" xsi:nil="true"/>
    <SharedWithUsers xmlns="0a5fe159-7e87-4e30-a0b2-52e8b5c0d4cc">
      <UserInfo>
        <DisplayName>Trine Abild</DisplayName>
        <AccountId>202</AccountId>
        <AccountType/>
      </UserInfo>
    </SharedWithUsers>
  </documentManagement>
</p:properties>
</file>

<file path=customXml/item6.xml><?xml version="1.0" encoding="utf-8"?>
<TemplafySlideFormConfiguration><![CDATA[{"formFields":[],"formDataEntries":[]}]]></TemplafySlideFormConfiguration>
</file>

<file path=customXml/item7.xml><?xml version="1.0" encoding="utf-8"?>
<TemplafySlideTemplateConfiguration><![CDATA[{"slideVersion":1,"isValidatorEnabled":false,"isLocked":false,"elementsMetadata":[],"slideId":"637835424784047624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7835424784047624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066C9F97-7E37-480D-8855-B0C732BA35C6}">
  <ds:schemaRefs/>
</ds:datastoreItem>
</file>

<file path=customXml/itemProps2.xml><?xml version="1.0" encoding="utf-8"?>
<ds:datastoreItem xmlns:ds="http://schemas.openxmlformats.org/officeDocument/2006/customXml" ds:itemID="{54FD21DE-73FE-4B3D-91E4-C70F51022569}">
  <ds:schemaRefs/>
</ds:datastoreItem>
</file>

<file path=customXml/itemProps3.xml><?xml version="1.0" encoding="utf-8"?>
<ds:datastoreItem xmlns:ds="http://schemas.openxmlformats.org/officeDocument/2006/customXml" ds:itemID="{EFD83297-CD42-4767-A0ED-247C2A30C8FE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7430618E-1965-4386-A245-59CA5FF47C3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784f59-479b-49a7-9f6a-33bddd9b5335"/>
    <ds:schemaRef ds:uri="0a5fe159-7e87-4e30-a0b2-52e8b5c0d4cc"/>
    <ds:schemaRef ds:uri="1611cc7e-243d-4120-a4b3-dc62a26f08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5.xml><?xml version="1.0" encoding="utf-8"?>
<ds:datastoreItem xmlns:ds="http://schemas.openxmlformats.org/officeDocument/2006/customXml" ds:itemID="{57737A76-6802-4C1C-928C-43A8E829482C}">
  <ds:schemaRefs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50b6910b-fc22-4384-bed8-d11fa33bbe8c"/>
    <ds:schemaRef ds:uri="0f9e91b8-61e5-4fa6-9346-64b8f35fdda9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  <ds:schemaRef ds:uri="bb784f59-479b-49a7-9f6a-33bddd9b5335"/>
    <ds:schemaRef ds:uri="1611cc7e-243d-4120-a4b3-dc62a26f08e1"/>
    <ds:schemaRef ds:uri="0a5fe159-7e87-4e30-a0b2-52e8b5c0d4cc"/>
  </ds:schemaRefs>
</ds:datastoreItem>
</file>

<file path=customXml/itemProps6.xml><?xml version="1.0" encoding="utf-8"?>
<ds:datastoreItem xmlns:ds="http://schemas.openxmlformats.org/officeDocument/2006/customXml" ds:itemID="{1A6DB2AF-3356-427C-8A6F-2CA08ECE953E}">
  <ds:schemaRefs/>
</ds:datastoreItem>
</file>

<file path=customXml/itemProps7.xml><?xml version="1.0" encoding="utf-8"?>
<ds:datastoreItem xmlns:ds="http://schemas.openxmlformats.org/officeDocument/2006/customXml" ds:itemID="{DC8F45E2-9451-422B-931A-95ED7A9CD722}">
  <ds:schemaRefs/>
</ds:datastoreItem>
</file>

<file path=customXml/itemProps8.xml><?xml version="1.0" encoding="utf-8"?>
<ds:datastoreItem xmlns:ds="http://schemas.openxmlformats.org/officeDocument/2006/customXml" ds:itemID="{E0EBF489-8E6E-433E-BD1A-726AD447E7B0}">
  <ds:schemaRefs/>
</ds:datastoreItem>
</file>

<file path=customXml/itemProps9.xml><?xml version="1.0" encoding="utf-8"?>
<ds:datastoreItem xmlns:ds="http://schemas.openxmlformats.org/officeDocument/2006/customXml" ds:itemID="{37C55EE6-B6CD-42EC-84B5-3443BE73691D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728</TotalTime>
  <Words>783</Words>
  <Application>Microsoft Office PowerPoint</Application>
  <PresentationFormat>Widescreen</PresentationFormat>
  <Paragraphs>106</Paragraphs>
  <Slides>15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Constantia</vt:lpstr>
      <vt:lpstr>Georgia</vt:lpstr>
      <vt:lpstr>Office Theme</vt:lpstr>
      <vt:lpstr>Håndtering af kunder med demens og andre usynlige udfordringer </vt:lpstr>
      <vt:lpstr>Hvad er demens og andre usynlige udfordringer ?</vt:lpstr>
      <vt:lpstr>Hvad betyder det?</vt:lpstr>
      <vt:lpstr>PowerPoint Presentation</vt:lpstr>
      <vt:lpstr>Hvad skal du huske?</vt:lpstr>
      <vt:lpstr>Hvad skal du gøre? </vt:lpstr>
      <vt:lpstr>Hvad kan du – helt konkret – gøre?</vt:lpstr>
      <vt:lpstr>Tilgængelige videoer</vt:lpstr>
      <vt:lpstr>Kontaktperson(er) her i butikken</vt:lpstr>
      <vt:lpstr>Kontaktperson her i butikken</vt:lpstr>
      <vt:lpstr>Fremtidigt behov </vt:lpstr>
      <vt:lpstr>Denne præsentation er udviklet som en del af projektet  ”Det inkluderende samfund”  Støttet med midler fra Social- og Boligstyrelsen</vt:lpstr>
      <vt:lpstr>Skabelon </vt:lpstr>
      <vt:lpstr>Skabelon </vt:lpstr>
      <vt:lpstr>Skabelon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Slides vedr. håndtering af kunder med demens og andre usynlige udfordringer</dc:title>
  <dc:creator>Trine Abild</dc:creator>
  <cp:lastModifiedBy>Trine Abild</cp:lastModifiedBy>
  <cp:revision>13</cp:revision>
  <dcterms:created xsi:type="dcterms:W3CDTF">2023-03-24T11:09:22Z</dcterms:created>
  <dcterms:modified xsi:type="dcterms:W3CDTF">2023-11-30T08:32:18Z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2022-03-22T10:41:18</vt:lpwstr>
  </property>
  <property fmtid="{D5CDD505-2E9C-101B-9397-08002B2CF9AE}" pid="3" name="TemplafyTenantId">
    <vt:lpwstr>ramboll</vt:lpwstr>
  </property>
  <property fmtid="{D5CDD505-2E9C-101B-9397-08002B2CF9AE}" pid="4" name="TemplafyTemplateId">
    <vt:lpwstr>637835424768653343</vt:lpwstr>
  </property>
  <property fmtid="{D5CDD505-2E9C-101B-9397-08002B2CF9AE}" pid="5" name="TemplafyUserProfileId">
    <vt:lpwstr>637835515819188572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  <property fmtid="{D5CDD505-2E9C-101B-9397-08002B2CF9AE}" pid="8" name="ContentTypeId">
    <vt:lpwstr>0x010100BDBA88882361EB4089A233C012958512</vt:lpwstr>
  </property>
  <property fmtid="{D5CDD505-2E9C-101B-9397-08002B2CF9AE}" pid="9" name="MediaServiceImageTags">
    <vt:lpwstr/>
  </property>
  <property fmtid="{D5CDD505-2E9C-101B-9397-08002B2CF9AE}" pid="10" name="MSIP_Label_20ea7001-5c24-4702-a3ac-e436ccb02747_Enabled">
    <vt:lpwstr>true</vt:lpwstr>
  </property>
  <property fmtid="{D5CDD505-2E9C-101B-9397-08002B2CF9AE}" pid="11" name="MSIP_Label_20ea7001-5c24-4702-a3ac-e436ccb02747_SetDate">
    <vt:lpwstr>2023-11-27T14:16:49Z</vt:lpwstr>
  </property>
  <property fmtid="{D5CDD505-2E9C-101B-9397-08002B2CF9AE}" pid="12" name="MSIP_Label_20ea7001-5c24-4702-a3ac-e436ccb02747_Method">
    <vt:lpwstr>Standard</vt:lpwstr>
  </property>
  <property fmtid="{D5CDD505-2E9C-101B-9397-08002B2CF9AE}" pid="13" name="MSIP_Label_20ea7001-5c24-4702-a3ac-e436ccb02747_Name">
    <vt:lpwstr>Confidential</vt:lpwstr>
  </property>
  <property fmtid="{D5CDD505-2E9C-101B-9397-08002B2CF9AE}" pid="14" name="MSIP_Label_20ea7001-5c24-4702-a3ac-e436ccb02747_SiteId">
    <vt:lpwstr>c8823c91-be81-4f89-b024-6c3dd789c106</vt:lpwstr>
  </property>
  <property fmtid="{D5CDD505-2E9C-101B-9397-08002B2CF9AE}" pid="15" name="MSIP_Label_20ea7001-5c24-4702-a3ac-e436ccb02747_ActionId">
    <vt:lpwstr>00bcb650-508c-4a8c-aedf-4d4772f47b50</vt:lpwstr>
  </property>
  <property fmtid="{D5CDD505-2E9C-101B-9397-08002B2CF9AE}" pid="16" name="MSIP_Label_20ea7001-5c24-4702-a3ac-e436ccb02747_ContentBits">
    <vt:lpwstr>2</vt:lpwstr>
  </property>
</Properties>
</file>